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60" r:id="rId2"/>
    <p:sldId id="308" r:id="rId3"/>
    <p:sldId id="311" r:id="rId4"/>
    <p:sldId id="316" r:id="rId5"/>
    <p:sldId id="323" r:id="rId6"/>
    <p:sldId id="287" r:id="rId7"/>
    <p:sldId id="313" r:id="rId8"/>
    <p:sldId id="312" r:id="rId9"/>
    <p:sldId id="314" r:id="rId10"/>
    <p:sldId id="289" r:id="rId11"/>
    <p:sldId id="324" r:id="rId12"/>
    <p:sldId id="325" r:id="rId13"/>
    <p:sldId id="315" r:id="rId14"/>
    <p:sldId id="317" r:id="rId15"/>
    <p:sldId id="296" r:id="rId16"/>
    <p:sldId id="297" r:id="rId17"/>
    <p:sldId id="298" r:id="rId18"/>
    <p:sldId id="318" r:id="rId19"/>
    <p:sldId id="319" r:id="rId20"/>
    <p:sldId id="301" r:id="rId21"/>
    <p:sldId id="302" r:id="rId22"/>
    <p:sldId id="303" r:id="rId23"/>
    <p:sldId id="320" r:id="rId24"/>
    <p:sldId id="321" r:id="rId25"/>
    <p:sldId id="306" r:id="rId26"/>
    <p:sldId id="322"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94" autoAdjust="0"/>
  </p:normalViewPr>
  <p:slideViewPr>
    <p:cSldViewPr snapToGrid="0">
      <p:cViewPr varScale="1">
        <p:scale>
          <a:sx n="88" d="100"/>
          <a:sy n="88" d="100"/>
        </p:scale>
        <p:origin x="-2112" y="-104"/>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252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E0195DA-2561-4B35-97D8-25BE4EFECEE2}" type="slidenum">
              <a:rPr lang="en-US"/>
              <a:pPr/>
              <a:t>‹#›</a:t>
            </a:fld>
            <a:endParaRPr lang="en-US"/>
          </a:p>
        </p:txBody>
      </p:sp>
    </p:spTree>
    <p:extLst>
      <p:ext uri="{BB962C8B-B14F-4D97-AF65-F5344CB8AC3E}">
        <p14:creationId xmlns:p14="http://schemas.microsoft.com/office/powerpoint/2010/main" val="22371067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gsrm.unavco.org/data/images/1.2/sites.jp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en.wikipedia.org/wiki/Global_Positioning_Syste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gpsinformation.net/main/almanac.tx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Arial" pitchFamily="34" charset="0"/>
              </a:rPr>
              <a:t>This</a:t>
            </a:r>
            <a:r>
              <a:rPr lang="en-US" baseline="0" dirty="0" smtClean="0">
                <a:latin typeface="Arial" pitchFamily="34" charset="0"/>
              </a:rPr>
              <a:t> slideshow goes over the basics of how the global positioning system (GPS) works. </a:t>
            </a:r>
          </a:p>
          <a:p>
            <a:pPr eaLnBrk="1" hangingPunct="1">
              <a:spcBef>
                <a:spcPct val="0"/>
              </a:spcBef>
            </a:pPr>
            <a:endParaRPr lang="en-US" baseline="0" dirty="0" smtClean="0">
              <a:latin typeface="Arial" pitchFamily="34" charset="0"/>
            </a:endParaRPr>
          </a:p>
          <a:p>
            <a:r>
              <a:rPr lang="en-US" baseline="0" dirty="0" smtClean="0"/>
              <a:t>Although the term GPS (Global Positioning System) is more commonly used in everyday language, it officially refers only to the USA's constellation of satellites. GNSS (Global Navigation Satellite System) is a universal term that refers to all satellite navigation systems including those from the USA (GPS), Russia (GLONASS), European Union (Galileo), China (</a:t>
            </a:r>
            <a:r>
              <a:rPr lang="en-US" baseline="0" dirty="0" err="1" smtClean="0"/>
              <a:t>BeiDou</a:t>
            </a:r>
            <a:r>
              <a:rPr lang="en-US" baseline="0" dirty="0" smtClean="0"/>
              <a:t>), and others. </a:t>
            </a:r>
          </a:p>
          <a:p>
            <a:r>
              <a:rPr lang="en-US" baseline="0" dirty="0" smtClean="0"/>
              <a:t>In this module, we use the term GPS even though, technically, some of the data may be coming from satellites in other systems.</a:t>
            </a:r>
            <a:endParaRPr lang="en-US" baseline="0" dirty="0" smtClean="0">
              <a:latin typeface="Arial" pitchFamily="34" charset="0"/>
            </a:endParaRPr>
          </a:p>
          <a:p>
            <a:pPr eaLnBrk="1" hangingPunct="1">
              <a:spcBef>
                <a:spcPct val="0"/>
              </a:spcBef>
            </a:pPr>
            <a:endParaRPr lang="en-US" baseline="0" dirty="0" smtClean="0">
              <a:latin typeface="Arial" pitchFamily="34" charset="0"/>
            </a:endParaRPr>
          </a:p>
          <a:p>
            <a:pPr eaLnBrk="1" hangingPunct="1">
              <a:spcBef>
                <a:spcPct val="0"/>
              </a:spcBef>
            </a:pPr>
            <a:r>
              <a:rPr lang="en-US" baseline="0" dirty="0" smtClean="0">
                <a:latin typeface="Arial" pitchFamily="34" charset="0"/>
              </a:rPr>
              <a:t>Image from UNAVCO</a:t>
            </a:r>
          </a:p>
          <a:p>
            <a:pPr eaLnBrk="1" hangingPunct="1">
              <a:spcBef>
                <a:spcPct val="0"/>
              </a:spcBef>
            </a:pPr>
            <a:endParaRPr lang="en-US" baseline="0" dirty="0" smtClean="0">
              <a:latin typeface="Arial" pitchFamily="34" charset="0"/>
            </a:endParaRPr>
          </a:p>
          <a:p>
            <a:pPr eaLnBrk="1" hangingPunct="1">
              <a:spcBef>
                <a:spcPct val="0"/>
              </a:spcBef>
            </a:pPr>
            <a:r>
              <a:rPr lang="en-US" sz="1200" i="1" kern="1200" dirty="0" smtClean="0">
                <a:solidFill>
                  <a:schemeClr val="tx1"/>
                </a:solidFill>
                <a:effectLst/>
                <a:latin typeface="Arial" charset="0"/>
                <a:ea typeface="MS PGothic" pitchFamily="34" charset="-128"/>
                <a:cs typeface="ＭＳ Ｐゴシック" charset="-128"/>
              </a:rPr>
              <a:t>Questions or comments please </a:t>
            </a:r>
            <a:r>
              <a:rPr lang="en-US" sz="1200" i="1" u="sng" kern="1200" dirty="0" smtClean="0">
                <a:solidFill>
                  <a:schemeClr val="tx1"/>
                </a:solidFill>
                <a:effectLst/>
                <a:latin typeface="Arial" charset="0"/>
                <a:ea typeface="MS PGothic" pitchFamily="34" charset="-128"/>
                <a:cs typeface="ＭＳ Ｐゴシック" charset="-128"/>
              </a:rPr>
              <a:t>education</a:t>
            </a:r>
            <a:r>
              <a:rPr lang="en-US" sz="1200" i="1" u="sng" kern="1200" baseline="0" dirty="0" smtClean="0">
                <a:solidFill>
                  <a:schemeClr val="tx1"/>
                </a:solidFill>
                <a:effectLst/>
                <a:latin typeface="Arial" charset="0"/>
                <a:ea typeface="MS PGothic" pitchFamily="34" charset="-128"/>
                <a:cs typeface="ＭＳ Ｐゴシック" charset="-128"/>
              </a:rPr>
              <a:t> AT </a:t>
            </a:r>
            <a:r>
              <a:rPr lang="en-US" sz="1200" i="1" u="sng" kern="1200" dirty="0" err="1" smtClean="0">
                <a:solidFill>
                  <a:schemeClr val="tx1"/>
                </a:solidFill>
                <a:effectLst/>
                <a:latin typeface="Arial" charset="0"/>
                <a:ea typeface="MS PGothic" pitchFamily="34" charset="-128"/>
                <a:cs typeface="ＭＳ Ｐゴシック" charset="-128"/>
              </a:rPr>
              <a:t>unavco.org</a:t>
            </a:r>
            <a:endParaRPr lang="en-US" u="sng" dirty="0" smtClean="0">
              <a:latin typeface="Arial" pitchFamily="34"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B9E523A-E046-4C0D-B498-92076A092B84}"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a:t>
            </a:r>
            <a:r>
              <a:rPr lang="en-US" baseline="0" dirty="0" smtClean="0"/>
              <a:t> depends on extremely accurate time-keeping, so the very best clocks must be used.</a:t>
            </a:r>
          </a:p>
          <a:p>
            <a:endParaRPr lang="en-US" baseline="0" dirty="0" smtClean="0"/>
          </a:p>
          <a:p>
            <a:r>
              <a:rPr lang="en-US" baseline="0" dirty="0" smtClean="0"/>
              <a:t>Image by US Government - US National Executive Committee for Space-Based Positioning, Navigation and Timing, Public Domain, https://</a:t>
            </a:r>
            <a:r>
              <a:rPr lang="en-US" baseline="0" dirty="0" err="1" smtClean="0"/>
              <a:t>commons.wikimedia.org</a:t>
            </a:r>
            <a:r>
              <a:rPr lang="en-US" baseline="0" dirty="0" smtClean="0"/>
              <a:t>/w/</a:t>
            </a:r>
            <a:r>
              <a:rPr lang="en-US" baseline="0" dirty="0" err="1" smtClean="0"/>
              <a:t>index.php?curid</a:t>
            </a:r>
            <a:r>
              <a:rPr lang="en-US" baseline="0" dirty="0" smtClean="0"/>
              <a:t>=7567464</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11</a:t>
            </a:fld>
            <a:endParaRPr lang="en-US"/>
          </a:p>
        </p:txBody>
      </p:sp>
    </p:spTree>
    <p:extLst>
      <p:ext uri="{BB962C8B-B14F-4D97-AF65-F5344CB8AC3E}">
        <p14:creationId xmlns:p14="http://schemas.microsoft.com/office/powerpoint/2010/main" val="159844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time element</a:t>
            </a:r>
            <a:r>
              <a:rPr lang="en-US" baseline="0" dirty="0" smtClean="0"/>
              <a:t> is needed because of the difference between the highly accurate atomic clock on the satellites ($100,000 each) and the much-cheaper clock in the GPS receivers.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Although</a:t>
            </a:r>
            <a:r>
              <a:rPr lang="en-US" baseline="0" smtClean="0"/>
              <a:t> 4 is a technical minimum number of satellites, for geoscience research work it is highly recommended to have at least 6 satellites.  </a:t>
            </a:r>
            <a:endParaRPr lang="en-US" dirty="0" smtClean="0"/>
          </a:p>
          <a:p>
            <a:endParaRPr lang="en-US" dirty="0" smtClean="0"/>
          </a:p>
          <a:p>
            <a:r>
              <a:rPr lang="en-US" dirty="0" smtClean="0"/>
              <a:t>Although people will often refer to this process and “triangulation” in fact it is “trilateration”</a:t>
            </a:r>
            <a:r>
              <a:rPr lang="en-US" baseline="0" dirty="0" smtClean="0"/>
              <a:t> because it depends on distances rather than angles.</a:t>
            </a:r>
            <a:endParaRPr lang="en-US" dirty="0" smtClean="0"/>
          </a:p>
          <a:p>
            <a:r>
              <a:rPr lang="en-US" dirty="0" smtClean="0"/>
              <a:t>For a nice explanation</a:t>
            </a:r>
            <a:r>
              <a:rPr lang="en-US" baseline="0" dirty="0" smtClean="0"/>
              <a:t> of trilateration versus triangulation visit https://</a:t>
            </a:r>
            <a:r>
              <a:rPr lang="en-US" baseline="0" dirty="0" err="1" smtClean="0"/>
              <a:t>gisgeography.com</a:t>
            </a:r>
            <a:r>
              <a:rPr lang="en-US" baseline="0" dirty="0" smtClean="0"/>
              <a:t>/trilateration-triangulation-</a:t>
            </a:r>
            <a:r>
              <a:rPr lang="en-US" baseline="0" dirty="0" err="1" smtClean="0"/>
              <a:t>gps</a:t>
            </a:r>
            <a:r>
              <a:rPr lang="en-US" baseline="0" dirty="0" smtClean="0"/>
              <a:t>/.</a:t>
            </a:r>
          </a:p>
          <a:p>
            <a:endParaRPr lang="en-US" dirty="0" smtClean="0"/>
          </a:p>
          <a:p>
            <a:r>
              <a:rPr lang="en-US" dirty="0" smtClean="0"/>
              <a:t>Images from NASA (public domain) http://</a:t>
            </a:r>
            <a:r>
              <a:rPr lang="en-US" dirty="0" err="1" smtClean="0"/>
              <a:t>spaceplace.nasa.gov</a:t>
            </a:r>
            <a:r>
              <a:rPr lang="en-US" dirty="0" smtClean="0"/>
              <a:t>/</a:t>
            </a:r>
            <a:r>
              <a:rPr lang="en-US" dirty="0" err="1" smtClean="0"/>
              <a:t>gps</a:t>
            </a:r>
            <a:r>
              <a:rPr lang="en-US" dirty="0" smtClean="0"/>
              <a:t>-pizza/en/</a:t>
            </a:r>
            <a:endParaRPr lang="en-US" dirty="0" smtClean="0"/>
          </a:p>
        </p:txBody>
      </p:sp>
      <p:sp>
        <p:nvSpPr>
          <p:cNvPr id="4" name="Slide Number Placeholder 3"/>
          <p:cNvSpPr>
            <a:spLocks noGrp="1"/>
          </p:cNvSpPr>
          <p:nvPr>
            <p:ph type="sldNum" sz="quarter" idx="10"/>
          </p:nvPr>
        </p:nvSpPr>
        <p:spPr/>
        <p:txBody>
          <a:bodyPr/>
          <a:lstStyle/>
          <a:p>
            <a:fld id="{7E0195DA-2561-4B35-97D8-25BE4EFECEE2}" type="slidenum">
              <a:rPr lang="en-US" smtClean="0"/>
              <a:pPr/>
              <a:t>12</a:t>
            </a:fld>
            <a:endParaRPr lang="en-US"/>
          </a:p>
        </p:txBody>
      </p:sp>
    </p:spTree>
    <p:extLst>
      <p:ext uri="{BB962C8B-B14F-4D97-AF65-F5344CB8AC3E}">
        <p14:creationId xmlns:p14="http://schemas.microsoft.com/office/powerpoint/2010/main" val="371129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61A59A9-F3F0-4AA1-9BB4-40A298D30574}" type="slidenum">
              <a:rPr lang="en-US" sz="1200"/>
              <a:pPr eaLnBrk="1" hangingPunct="1"/>
              <a:t>13</a:t>
            </a:fld>
            <a:endParaRPr 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There is a complex field of</a:t>
            </a:r>
            <a:r>
              <a:rPr lang="en-US" baseline="0" dirty="0" smtClean="0">
                <a:latin typeface="Arial" pitchFamily="34" charset="0"/>
              </a:rPr>
              <a:t> engineering and </a:t>
            </a:r>
            <a:r>
              <a:rPr lang="en-US" dirty="0" smtClean="0">
                <a:latin typeface="Arial" pitchFamily="34" charset="0"/>
              </a:rPr>
              <a:t>science behind post-processing GPS data to reduce</a:t>
            </a:r>
            <a:r>
              <a:rPr lang="en-US" baseline="0" dirty="0" smtClean="0">
                <a:latin typeface="Arial" pitchFamily="34" charset="0"/>
              </a:rPr>
              <a:t> error sources.</a:t>
            </a:r>
          </a:p>
          <a:p>
            <a:pPr eaLnBrk="1" hangingPunct="1"/>
            <a:endParaRPr lang="en-US" baseline="0" dirty="0" smtClean="0">
              <a:latin typeface="Arial" pitchFamily="34" charset="0"/>
            </a:endParaRPr>
          </a:p>
          <a:p>
            <a:pPr eaLnBrk="1" hangingPunct="1"/>
            <a:r>
              <a:rPr lang="en-US" baseline="0" dirty="0" smtClean="0">
                <a:latin typeface="Arial" pitchFamily="34" charset="0"/>
              </a:rPr>
              <a:t>In addition to those mentioned above, specific sites may measure movements not associated with the parameter the researcher wants to measure. For instance</a:t>
            </a:r>
          </a:p>
          <a:p>
            <a:pPr marL="171450" indent="-171450" eaLnBrk="1" hangingPunct="1">
              <a:buFont typeface="Arial"/>
              <a:buChar char="•"/>
            </a:pPr>
            <a:r>
              <a:rPr lang="en-US" baseline="0" dirty="0" smtClean="0">
                <a:latin typeface="Arial" pitchFamily="34" charset="0"/>
              </a:rPr>
              <a:t>Seasonal ground water fluctuations may cause the ground to rise and fall annually, in a way that is not related to plate motion at all. </a:t>
            </a:r>
          </a:p>
          <a:p>
            <a:pPr marL="171450" indent="-171450" eaLnBrk="1" hangingPunct="1">
              <a:buFont typeface="Arial"/>
              <a:buChar char="•"/>
            </a:pPr>
            <a:r>
              <a:rPr lang="en-US" baseline="0" dirty="0" smtClean="0">
                <a:latin typeface="Arial" pitchFamily="34" charset="0"/>
              </a:rPr>
              <a:t>A site could be sliding downhill because of a creeping landslide.</a:t>
            </a:r>
          </a:p>
          <a:p>
            <a:pPr marL="171450" indent="-171450" eaLnBrk="1" hangingPunct="1">
              <a:buFont typeface="Arial"/>
              <a:buChar char="•"/>
            </a:pPr>
            <a:r>
              <a:rPr lang="en-US" baseline="0" dirty="0" smtClean="0">
                <a:latin typeface="Arial" pitchFamily="34" charset="0"/>
              </a:rPr>
              <a:t>A melting glacier or a falling lakes level will “unweight” and area leading to rebound and upward movement measured by the GPS </a:t>
            </a:r>
          </a:p>
          <a:p>
            <a:pPr marL="0" indent="0" eaLnBrk="1" hangingPunct="1">
              <a:buFont typeface="Arial"/>
              <a:buNone/>
            </a:pPr>
            <a:r>
              <a:rPr lang="en-US" baseline="0" dirty="0" smtClean="0">
                <a:latin typeface="Arial" pitchFamily="34" charset="0"/>
              </a:rPr>
              <a:t>It is best to collect multiple years of data before trying to draw conclusions.</a:t>
            </a:r>
            <a:endParaRPr 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Although the term GPS (Global Positioning System) is more commonly used in everyday language, it officially refers only to the USA's constellation of satellites. GNSS (Global Navigation Satellite System) is a universal term that refers to all satellite navigation systems including those from the USA (GPS), Russia (GLONASS), European Union (Galileo), China (</a:t>
            </a:r>
            <a:r>
              <a:rPr lang="en-US" baseline="0" dirty="0" err="1" smtClean="0"/>
              <a:t>BeiDou</a:t>
            </a:r>
            <a:r>
              <a:rPr lang="en-US" baseline="0" dirty="0" smtClean="0"/>
              <a:t>), and others. </a:t>
            </a:r>
          </a:p>
          <a:p>
            <a:r>
              <a:rPr lang="en-US" baseline="0" dirty="0" smtClean="0"/>
              <a:t>In this module, we use the term GPS even though, technically, some of the data may be coming from satellites in other systems.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Image from </a:t>
            </a:r>
            <a:r>
              <a:rPr lang="en-US" sz="1200" dirty="0" smtClean="0">
                <a:hlinkClick r:id="rId3"/>
              </a:rPr>
              <a:t>http://gsrm.unavco.org/data/images/1.2/sites.jpg</a:t>
            </a:r>
            <a:endParaRPr lang="en-US" sz="1200" dirty="0" smtClean="0"/>
          </a:p>
        </p:txBody>
      </p:sp>
      <p:sp>
        <p:nvSpPr>
          <p:cNvPr id="4" name="Slide Number Placeholder 3"/>
          <p:cNvSpPr>
            <a:spLocks noGrp="1"/>
          </p:cNvSpPr>
          <p:nvPr>
            <p:ph type="sldNum" sz="quarter" idx="10"/>
          </p:nvPr>
        </p:nvSpPr>
        <p:spPr/>
        <p:txBody>
          <a:bodyPr/>
          <a:lstStyle/>
          <a:p>
            <a:fld id="{7E0195DA-2561-4B35-97D8-25BE4EFECEE2}" type="slidenum">
              <a:rPr lang="en-US" smtClean="0"/>
              <a:pPr/>
              <a:t>14</a:t>
            </a:fld>
            <a:endParaRPr lang="en-US"/>
          </a:p>
        </p:txBody>
      </p:sp>
    </p:spTree>
    <p:extLst>
      <p:ext uri="{BB962C8B-B14F-4D97-AF65-F5344CB8AC3E}">
        <p14:creationId xmlns:p14="http://schemas.microsoft.com/office/powerpoint/2010/main" val="760992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Plate Boundary Observatory</a:t>
            </a:r>
            <a:r>
              <a:rPr lang="en-US" baseline="0" dirty="0" smtClean="0"/>
              <a:t> (PBO) is a major component of the large geophysics initiative, EarthScope. It is run by UNAVCO, a non-profit university-governed consortium dedicated to providing geodetic support to the research and educational communities. The PBO GPS stations are located throughout the USA states, territories, and a few other places around the world but the highest concentration of stations is in the actively deforming western USA and southern Alaska. PBO is the biggest GPS network in the USA and one of the biggest (if not the biggest) in the world. </a:t>
            </a:r>
          </a:p>
          <a:p>
            <a:endParaRPr lang="en-US" baseline="0" dirty="0" smtClean="0"/>
          </a:p>
          <a:p>
            <a:r>
              <a:rPr lang="en-US" baseline="0" dirty="0" smtClean="0"/>
              <a:t>All data from PBO (raw and processed) is freely available through a variety of data portals maintained by UNAVCO (</a:t>
            </a:r>
            <a:r>
              <a:rPr lang="en-US" dirty="0" smtClean="0"/>
              <a:t>http://</a:t>
            </a:r>
            <a:r>
              <a:rPr lang="en-US" dirty="0" err="1" smtClean="0"/>
              <a:t>www.unavco.org</a:t>
            </a:r>
            <a:r>
              <a:rPr lang="en-US" dirty="0" smtClean="0"/>
              <a:t>/data/</a:t>
            </a:r>
            <a:r>
              <a:rPr lang="en-US" dirty="0" err="1" smtClean="0"/>
              <a:t>data.html</a:t>
            </a:r>
            <a:r>
              <a:rPr lang="en-US" dirty="0" smtClean="0"/>
              <a:t>,</a:t>
            </a:r>
            <a:r>
              <a:rPr lang="en-US" baseline="0" dirty="0" smtClean="0"/>
              <a:t> see GPS/GNSS</a:t>
            </a:r>
            <a:r>
              <a:rPr lang="en-US" dirty="0" smtClean="0"/>
              <a:t>)</a:t>
            </a:r>
            <a:r>
              <a:rPr lang="en-US" baseline="0" dirty="0" smtClean="0"/>
              <a:t>. It is generally the easiest GPS data to get started using, especially with students.</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15</a:t>
            </a:fld>
            <a:endParaRPr lang="en-US"/>
          </a:p>
        </p:txBody>
      </p:sp>
    </p:spTree>
    <p:extLst>
      <p:ext uri="{BB962C8B-B14F-4D97-AF65-F5344CB8AC3E}">
        <p14:creationId xmlns:p14="http://schemas.microsoft.com/office/powerpoint/2010/main" val="3587178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Southern California</a:t>
            </a:r>
            <a:r>
              <a:rPr lang="en-US" baseline="0" dirty="0" smtClean="0"/>
              <a:t> has numerous PBO stations, but let’s look at just two stations to see what we can learn from different velocities.</a:t>
            </a:r>
          </a:p>
          <a:p>
            <a:endParaRPr lang="en-US" baseline="0" dirty="0" smtClean="0"/>
          </a:p>
          <a:p>
            <a:r>
              <a:rPr lang="en-US" baseline="0" dirty="0" smtClean="0"/>
              <a:t>Background image from Google Maps.</a:t>
            </a:r>
          </a:p>
          <a:p>
            <a:r>
              <a:rPr lang="en-US" baseline="0" dirty="0" smtClean="0"/>
              <a:t>Labels from UNAVCO http://</a:t>
            </a:r>
            <a:r>
              <a:rPr lang="en-US" baseline="0" dirty="0" err="1" smtClean="0"/>
              <a:t>www.unavco.org</a:t>
            </a:r>
            <a:r>
              <a:rPr lang="en-US" baseline="0" dirty="0" smtClean="0"/>
              <a:t>/education/resources/data-for-educators/data-for-</a:t>
            </a:r>
            <a:r>
              <a:rPr lang="en-US" baseline="0" dirty="0" err="1" smtClean="0"/>
              <a:t>educators.html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16</a:t>
            </a:fld>
            <a:endParaRPr lang="en-US"/>
          </a:p>
        </p:txBody>
      </p:sp>
    </p:spTree>
    <p:extLst>
      <p:ext uri="{BB962C8B-B14F-4D97-AF65-F5344CB8AC3E}">
        <p14:creationId xmlns:p14="http://schemas.microsoft.com/office/powerpoint/2010/main" val="421289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a:t>
            </a:r>
            <a:r>
              <a:rPr lang="en-US" baseline="0" dirty="0" smtClean="0"/>
              <a:t> variety of data products are available for each PBO station (</a:t>
            </a:r>
            <a:r>
              <a:rPr lang="en-US" dirty="0" smtClean="0"/>
              <a:t>http://</a:t>
            </a:r>
            <a:r>
              <a:rPr lang="en-US" dirty="0" err="1" smtClean="0"/>
              <a:t>www.unavco.org</a:t>
            </a:r>
            <a:r>
              <a:rPr lang="en-US" dirty="0" smtClean="0"/>
              <a:t>/instrumentation/networks/status/</a:t>
            </a:r>
            <a:r>
              <a:rPr lang="en-US" dirty="0" err="1" smtClean="0"/>
              <a:t>pbo</a:t>
            </a:r>
            <a:r>
              <a:rPr lang="en-US" dirty="0" smtClean="0"/>
              <a:t>/</a:t>
            </a:r>
            <a:r>
              <a:rPr lang="en-US" dirty="0" err="1" smtClean="0"/>
              <a:t>gps</a:t>
            </a:r>
            <a:r>
              <a:rPr lang="en-US" dirty="0" smtClean="0"/>
              <a:t>)</a:t>
            </a:r>
            <a:r>
              <a:rPr lang="en-US" baseline="0" dirty="0" smtClean="0"/>
              <a:t>, but the most basic processed data is the station position over time = “time series”. The position is broken into the three orthogonal directions and set to an arbitrary zero datum. The most common reference frame for PBO data is North American 2008 (NAM08) reference </a:t>
            </a:r>
            <a:r>
              <a:rPr lang="en-US" baseline="0" dirty="0" err="1" smtClean="0"/>
              <a:t>grame</a:t>
            </a:r>
            <a:r>
              <a:rPr lang="en-US" baseline="0" dirty="0" smtClean="0"/>
              <a:t> which assumes that the eastern North America is not moving and all the motion in western North America is shown relative to this fixed stable east. For more on reference frames: https://</a:t>
            </a:r>
            <a:r>
              <a:rPr lang="en-US" baseline="0" dirty="0" err="1" smtClean="0"/>
              <a:t>www.unavco.org</a:t>
            </a:r>
            <a:r>
              <a:rPr lang="en-US" baseline="0" dirty="0" smtClean="0"/>
              <a:t>/software/visualization/GPS-Velocity-Viewer/GPS-Velocity-Viewer-</a:t>
            </a:r>
            <a:r>
              <a:rPr lang="en-US" baseline="0" dirty="0" err="1" smtClean="0"/>
              <a:t>frames.html</a:t>
            </a:r>
            <a:endParaRPr lang="en-US" dirty="0" smtClean="0"/>
          </a:p>
          <a:p>
            <a:endParaRPr lang="en-US" dirty="0" smtClean="0"/>
          </a:p>
          <a:p>
            <a:r>
              <a:rPr lang="en-US" dirty="0" smtClean="0"/>
              <a:t>Vertical data are always much less accurate because of the angle to the</a:t>
            </a:r>
            <a:r>
              <a:rPr lang="en-US" baseline="0" dirty="0" smtClean="0"/>
              <a:t> satellite (if we could only put satellites below the surface of the Earth…vertical accuracy would improve)</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17</a:t>
            </a:fld>
            <a:endParaRPr lang="en-US"/>
          </a:p>
        </p:txBody>
      </p:sp>
    </p:spTree>
    <p:extLst>
      <p:ext uri="{BB962C8B-B14F-4D97-AF65-F5344CB8AC3E}">
        <p14:creationId xmlns:p14="http://schemas.microsoft.com/office/powerpoint/2010/main" val="1930748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18</a:t>
            </a:fld>
            <a:endParaRPr lang="en-US"/>
          </a:p>
        </p:txBody>
      </p:sp>
    </p:spTree>
    <p:extLst>
      <p:ext uri="{BB962C8B-B14F-4D97-AF65-F5344CB8AC3E}">
        <p14:creationId xmlns:p14="http://schemas.microsoft.com/office/powerpoint/2010/main" val="1930748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a:t>
            </a:r>
            <a:r>
              <a:rPr lang="en-US" baseline="0" dirty="0" smtClean="0"/>
              <a:t> velocity calculated by PBO from all the data points is quite similar to what we determined here in a back-of-envelope visual calculation.</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19</a:t>
            </a:fld>
            <a:endParaRPr lang="en-US"/>
          </a:p>
        </p:txBody>
      </p:sp>
    </p:spTree>
    <p:extLst>
      <p:ext uri="{BB962C8B-B14F-4D97-AF65-F5344CB8AC3E}">
        <p14:creationId xmlns:p14="http://schemas.microsoft.com/office/powerpoint/2010/main" val="1930748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Background image from Google Maps.</a:t>
            </a:r>
          </a:p>
          <a:p>
            <a:r>
              <a:rPr lang="en-US" baseline="0" dirty="0" smtClean="0"/>
              <a:t>Labels from UNAVCO http://</a:t>
            </a:r>
            <a:r>
              <a:rPr lang="en-US" baseline="0" dirty="0" err="1" smtClean="0"/>
              <a:t>www.unavco.org</a:t>
            </a:r>
            <a:r>
              <a:rPr lang="en-US" baseline="0" dirty="0" smtClean="0"/>
              <a:t>/education/resources/data-for-educators/data-for-</a:t>
            </a:r>
            <a:r>
              <a:rPr lang="en-US" baseline="0" dirty="0" err="1" smtClean="0"/>
              <a:t>educators.html</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22</a:t>
            </a:fld>
            <a:endParaRPr lang="en-US"/>
          </a:p>
        </p:txBody>
      </p:sp>
    </p:spTree>
    <p:extLst>
      <p:ext uri="{BB962C8B-B14F-4D97-AF65-F5344CB8AC3E}">
        <p14:creationId xmlns:p14="http://schemas.microsoft.com/office/powerpoint/2010/main" val="3066434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they know it or not,</a:t>
            </a:r>
            <a:r>
              <a:rPr lang="en-US" baseline="0" dirty="0" smtClean="0"/>
              <a:t> students use GPS receivers daily in their cars, phones, cameras, and handheld recreational GPS. Most have heard the term “GPS” but few know much about how the system actually works or high precision GPS for science and industrial use.</a:t>
            </a:r>
          </a:p>
          <a:p>
            <a:endParaRPr lang="en-US" baseline="0" dirty="0" smtClean="0"/>
          </a:p>
          <a:p>
            <a:r>
              <a:rPr lang="en-US" baseline="0" dirty="0" smtClean="0"/>
              <a:t>Images from UNAVCO</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a:t>
            </a:fld>
            <a:endParaRPr lang="en-US"/>
          </a:p>
        </p:txBody>
      </p:sp>
    </p:spTree>
    <p:extLst>
      <p:ext uri="{BB962C8B-B14F-4D97-AF65-F5344CB8AC3E}">
        <p14:creationId xmlns:p14="http://schemas.microsoft.com/office/powerpoint/2010/main" val="198855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your students</a:t>
            </a:r>
            <a:r>
              <a:rPr lang="en-US" baseline="0" dirty="0" smtClean="0"/>
              <a:t> to think about WHY there might be this great different in velocity between two nearby stations?</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23</a:t>
            </a:fld>
            <a:endParaRPr lang="en-US"/>
          </a:p>
        </p:txBody>
      </p:sp>
    </p:spTree>
    <p:extLst>
      <p:ext uri="{BB962C8B-B14F-4D97-AF65-F5344CB8AC3E}">
        <p14:creationId xmlns:p14="http://schemas.microsoft.com/office/powerpoint/2010/main" val="3608398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San Andreas Fault</a:t>
            </a:r>
            <a:r>
              <a:rPr lang="en-US" baseline="0" dirty="0" smtClean="0"/>
              <a:t> lies between these two stations so of course SBCC is moving much more quickly than BEMT</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24</a:t>
            </a:fld>
            <a:endParaRPr lang="en-US"/>
          </a:p>
        </p:txBody>
      </p:sp>
    </p:spTree>
    <p:extLst>
      <p:ext uri="{BB962C8B-B14F-4D97-AF65-F5344CB8AC3E}">
        <p14:creationId xmlns:p14="http://schemas.microsoft.com/office/powerpoint/2010/main" val="558437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plate</a:t>
            </a:r>
            <a:r>
              <a:rPr lang="en-US" baseline="0" dirty="0" smtClean="0"/>
              <a:t> motions, hot spots are much more fixed, so a global reference frame has been defined in comparison to that hot spot constellation.</a:t>
            </a:r>
          </a:p>
          <a:p>
            <a:endParaRPr lang="en-US" baseline="0" dirty="0" smtClean="0"/>
          </a:p>
          <a:p>
            <a:r>
              <a:rPr lang="en-US" baseline="0" dirty="0" smtClean="0"/>
              <a:t>Image from UNAVCO</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25</a:t>
            </a:fld>
            <a:endParaRPr lang="en-US"/>
          </a:p>
        </p:txBody>
      </p:sp>
    </p:spTree>
    <p:extLst>
      <p:ext uri="{BB962C8B-B14F-4D97-AF65-F5344CB8AC3E}">
        <p14:creationId xmlns:p14="http://schemas.microsoft.com/office/powerpoint/2010/main" val="91646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useful</a:t>
            </a:r>
            <a:r>
              <a:rPr lang="en-US" baseline="0" dirty="0" smtClean="0"/>
              <a:t> for most typically applications is to consider a local reference frame where movement in a deforming plate boundary is compared to the more stable, less-deforming region.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Image from UNAVCO</a:t>
            </a:r>
          </a:p>
          <a:p>
            <a:endParaRPr lang="en-US" baseline="0" dirty="0" smtClean="0"/>
          </a:p>
          <a:p>
            <a:r>
              <a:rPr lang="en-US" baseline="0" dirty="0" smtClean="0"/>
              <a:t>For more on reference frames see: </a:t>
            </a:r>
          </a:p>
          <a:p>
            <a:r>
              <a:rPr lang="en-US" baseline="0" dirty="0" smtClean="0"/>
              <a:t>https://</a:t>
            </a:r>
            <a:r>
              <a:rPr lang="en-US" baseline="0" dirty="0" err="1" smtClean="0"/>
              <a:t>www.unavco.org</a:t>
            </a:r>
            <a:r>
              <a:rPr lang="en-US" baseline="0" dirty="0" smtClean="0"/>
              <a:t>/software/visualization/GPS-Velocity-Viewer/GPS-Velocity-Viewer-</a:t>
            </a:r>
            <a:r>
              <a:rPr lang="en-US" baseline="0" dirty="0" err="1" smtClean="0"/>
              <a:t>frames.html</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26</a:t>
            </a:fld>
            <a:endParaRPr lang="en-US"/>
          </a:p>
        </p:txBody>
      </p:sp>
    </p:spTree>
    <p:extLst>
      <p:ext uri="{BB962C8B-B14F-4D97-AF65-F5344CB8AC3E}">
        <p14:creationId xmlns:p14="http://schemas.microsoft.com/office/powerpoint/2010/main" val="317293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7FC38C3-8E45-4383-BC3C-A8CC9AF30EFA}" type="slidenum">
              <a:rPr lang="en-US" sz="1200"/>
              <a:pPr eaLnBrk="1" hangingPunct="1"/>
              <a:t>3</a:t>
            </a:fld>
            <a:endParaRPr lang="en-US" sz="1200"/>
          </a:p>
        </p:txBody>
      </p:sp>
      <p:sp>
        <p:nvSpPr>
          <p:cNvPr id="108547" name="Rectangle 2"/>
          <p:cNvSpPr>
            <a:spLocks noGrp="1" noRot="1" noChangeAspect="1" noChangeArrowheads="1" noTextEdit="1"/>
          </p:cNvSpPr>
          <p:nvPr>
            <p:ph type="sldImg"/>
          </p:nvPr>
        </p:nvSpPr>
        <p:spPr>
          <a:xfrm>
            <a:off x="1147763" y="687388"/>
            <a:ext cx="4567237" cy="3425825"/>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rPr>
              <a:t>From the users point of view, GPS is a passive system:  you need only a low-powered receiver to obtain the signals, which contain all the information you need to determine your position.  This requires that the satellites carry atomic clocks to keep accurate time and transmit to the user the position of the satellite in the sky.  The orbits are computed by Department</a:t>
            </a:r>
            <a:r>
              <a:rPr lang="en-US" baseline="0" dirty="0" smtClean="0">
                <a:latin typeface="Arial" pitchFamily="34" charset="0"/>
              </a:rPr>
              <a:t> of Defense (</a:t>
            </a:r>
            <a:r>
              <a:rPr lang="en-US" dirty="0" err="1" smtClean="0">
                <a:latin typeface="Arial" pitchFamily="34" charset="0"/>
              </a:rPr>
              <a:t>DoD</a:t>
            </a:r>
            <a:r>
              <a:rPr lang="en-US" dirty="0" smtClean="0">
                <a:latin typeface="Arial" pitchFamily="34" charset="0"/>
              </a:rPr>
              <a:t>) by tracking the satellites from ground control stations. GPS control segment consists of a global network of ground facilities that track the GPS satellites, monitor their transmissions, perform analyses, and send commands and data to the constellation. The current (as of 2015) operational control segment includes a master control station, an alternate master control station, 12 command and control antennas, and 16 monitoring sites. The ground control stations have known positions and then uploaded to the satellites which then transmit the information continuously along with the time.  With hand-held receivers, it is possible to find your position to a few meters, limited primarily by the accuracy of the broadcast orbits.  As we shall see, the civilian scientific community uses over 200 stations to determine the orbits with an accuracy of a few centimeters, allowing millimeter positioning with after several hours of tracking. </a:t>
            </a:r>
          </a:p>
          <a:p>
            <a:pPr eaLnBrk="1" hangingPunct="1"/>
            <a:endParaRPr lang="en-US" dirty="0" smtClean="0">
              <a:latin typeface="Arial" pitchFamily="34" charset="0"/>
            </a:endParaRPr>
          </a:p>
          <a:p>
            <a:pPr eaLnBrk="1" hangingPunct="1"/>
            <a:r>
              <a:rPr lang="en-US" dirty="0" smtClean="0">
                <a:latin typeface="Arial" pitchFamily="34" charset="0"/>
              </a:rPr>
              <a:t>Upper image: https://</a:t>
            </a:r>
            <a:r>
              <a:rPr lang="en-US" dirty="0" err="1" smtClean="0">
                <a:latin typeface="Arial" pitchFamily="34" charset="0"/>
              </a:rPr>
              <a:t>en.wikipedia.org</a:t>
            </a:r>
            <a:r>
              <a:rPr lang="en-US" dirty="0" smtClean="0">
                <a:latin typeface="Arial" pitchFamily="34" charset="0"/>
              </a:rPr>
              <a:t>/wiki/</a:t>
            </a:r>
            <a:r>
              <a:rPr lang="en-US" dirty="0" err="1" smtClean="0">
                <a:latin typeface="Arial" pitchFamily="34" charset="0"/>
              </a:rPr>
              <a:t>Global_Positioning_System</a:t>
            </a:r>
            <a:r>
              <a:rPr lang="en-US" dirty="0" smtClean="0">
                <a:latin typeface="Arial" pitchFamily="34" charset="0"/>
              </a:rPr>
              <a:t> </a:t>
            </a:r>
          </a:p>
          <a:p>
            <a:pPr eaLnBrk="1" hangingPunct="1"/>
            <a:r>
              <a:rPr lang="en-US" dirty="0" smtClean="0">
                <a:latin typeface="Arial" pitchFamily="34" charset="0"/>
              </a:rPr>
              <a:t>Lower image: http://</a:t>
            </a:r>
            <a:r>
              <a:rPr lang="en-US" dirty="0" err="1" smtClean="0">
                <a:latin typeface="Arial" pitchFamily="34" charset="0"/>
              </a:rPr>
              <a:t>www.gps.gov</a:t>
            </a:r>
            <a:r>
              <a:rPr lang="en-US" dirty="0" smtClean="0">
                <a:latin typeface="Arial" pitchFamily="34" charset="0"/>
              </a:rPr>
              <a:t>/systems/</a:t>
            </a:r>
            <a:r>
              <a:rPr lang="en-US" dirty="0" err="1" smtClean="0">
                <a:latin typeface="Arial" pitchFamily="34" charset="0"/>
              </a:rPr>
              <a:t>gps</a:t>
            </a:r>
            <a:r>
              <a:rPr lang="en-US" dirty="0" smtClean="0">
                <a:latin typeface="Arial" pitchFamily="34" charset="0"/>
              </a:rPr>
              <a:t>/control/ (public domain)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hlinkClick r:id="rId3"/>
              </a:rPr>
              <a:t>https://en.wikipedia.org/wiki/Global_Positioning_System</a:t>
            </a:r>
            <a:r>
              <a:rPr lang="en-US" sz="1200" dirty="0" smtClean="0"/>
              <a:t> </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4</a:t>
            </a:fld>
            <a:endParaRPr lang="en-US"/>
          </a:p>
        </p:txBody>
      </p:sp>
    </p:spTree>
    <p:extLst>
      <p:ext uri="{BB962C8B-B14F-4D97-AF65-F5344CB8AC3E}">
        <p14:creationId xmlns:p14="http://schemas.microsoft.com/office/powerpoint/2010/main" val="740767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 receiver that has recently (last several months) downloaded almanac data will know which satellites to expect in the sky for a given region and time. It helps a receiver “lock” into the satellite constellation more quickly. Think of the almanac as a catalog with general locations for all the GPS satellites</a:t>
            </a:r>
          </a:p>
          <a:p>
            <a:endParaRPr lang="en-US" baseline="0" dirty="0" smtClean="0"/>
          </a:p>
          <a:p>
            <a:r>
              <a:rPr lang="en-US" baseline="0" dirty="0" smtClean="0"/>
              <a:t>Ephemeris data is critical to precise positioning. When ephemeris data is encrypted (selective availability), real-time GPS positions become significantly less accurate. In all cases ephemeris data can be obtained several weeks later so that non-real time applications can achieve full accuracy. Each satellite only broadcasts its own ephemeris data.</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Information from </a:t>
            </a:r>
            <a:r>
              <a:rPr lang="en-US" sz="1200" dirty="0" smtClean="0">
                <a:hlinkClick r:id="rId3"/>
              </a:rPr>
              <a:t>http://gpsinformation.net/main/almanac.txt</a:t>
            </a: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7E0195DA-2561-4B35-97D8-25BE4EFECEE2}" type="slidenum">
              <a:rPr lang="en-US" smtClean="0"/>
              <a:pPr/>
              <a:t>6</a:t>
            </a:fld>
            <a:endParaRPr lang="en-US"/>
          </a:p>
        </p:txBody>
      </p:sp>
    </p:spTree>
    <p:extLst>
      <p:ext uri="{BB962C8B-B14F-4D97-AF65-F5344CB8AC3E}">
        <p14:creationId xmlns:p14="http://schemas.microsoft.com/office/powerpoint/2010/main" val="308624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1F0C26-DC87-43FF-9FCA-ADC9DAC811C9}" type="slidenum">
              <a:rPr lang="en-US" sz="1200"/>
              <a:pPr eaLnBrk="1" hangingPunct="1"/>
              <a:t>7</a:t>
            </a:fld>
            <a:endParaRPr lang="en-US" sz="1200"/>
          </a:p>
        </p:txBody>
      </p:sp>
      <p:sp>
        <p:nvSpPr>
          <p:cNvPr id="112643" name="Rectangle 2"/>
          <p:cNvSpPr>
            <a:spLocks noGrp="1" noRot="1" noChangeAspect="1" noChangeArrowheads="1" noTextEdit="1"/>
          </p:cNvSpPr>
          <p:nvPr>
            <p:ph type="sldImg"/>
          </p:nvPr>
        </p:nvSpPr>
        <p:spPr>
          <a:xfrm>
            <a:off x="1309688" y="776288"/>
            <a:ext cx="4284662" cy="3214687"/>
          </a:xfrm>
          <a:ln w="12700" cap="flat">
            <a:solidFill>
              <a:schemeClr val="tx1"/>
            </a:solidFill>
          </a:ln>
        </p:spPr>
      </p:sp>
      <p:sp>
        <p:nvSpPr>
          <p:cNvPr id="112644" name="Rectangle 3"/>
          <p:cNvSpPr>
            <a:spLocks noGrp="1" noChangeArrowheads="1"/>
          </p:cNvSpPr>
          <p:nvPr>
            <p:ph type="body" idx="1"/>
          </p:nvPr>
        </p:nvSpPr>
        <p:spPr>
          <a:xfrm>
            <a:off x="969963" y="4354513"/>
            <a:ext cx="5154612" cy="2103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70" tIns="48037" rIns="96070" bIns="48037"/>
          <a:lstStyle/>
          <a:p>
            <a:pPr eaLnBrk="1" hangingPunct="1"/>
            <a:r>
              <a:rPr lang="en-US" dirty="0" smtClean="0">
                <a:latin typeface="Arial" pitchFamily="34" charset="0"/>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also knows the time.  Equipping receivers with atomic clocks would be very expensive, so the receiver tags the signal with the time of its internal clock to create a “</a:t>
            </a:r>
            <a:r>
              <a:rPr lang="en-US" dirty="0" err="1" smtClean="0">
                <a:latin typeface="Arial" pitchFamily="34" charset="0"/>
              </a:rPr>
              <a:t>pseudorange</a:t>
            </a:r>
            <a:r>
              <a:rPr lang="en-US" dirty="0" smtClean="0">
                <a:latin typeface="Arial" pitchFamily="34" charset="0"/>
              </a:rPr>
              <a:t>” (range plus an unknown clock correction).   The software in the receiver than uses the </a:t>
            </a:r>
            <a:r>
              <a:rPr lang="en-US" dirty="0" err="1" smtClean="0">
                <a:latin typeface="Arial" pitchFamily="34" charset="0"/>
              </a:rPr>
              <a:t>pseudoranges</a:t>
            </a:r>
            <a:r>
              <a:rPr lang="en-US" dirty="0" smtClean="0">
                <a:latin typeface="Arial" pitchFamily="34" charset="0"/>
              </a:rPr>
              <a:t> from four satellites to solve for the four unknowns:  three coordinates and the receiver clock correction.</a:t>
            </a:r>
          </a:p>
          <a:p>
            <a:pPr eaLnBrk="1" hangingPunct="1"/>
            <a:endParaRPr lang="en-US"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rPr>
              <a:t>Image by Vince Cronin (Baylor University)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6FAED98-8FE3-45D2-B30C-14A5C59998D6}" type="slidenum">
              <a:rPr lang="en-US" sz="1200"/>
              <a:pPr eaLnBrk="1" hangingPunct="1"/>
              <a:t>8</a:t>
            </a:fld>
            <a:endParaRPr lang="en-US" sz="1200"/>
          </a:p>
        </p:txBody>
      </p:sp>
      <p:sp>
        <p:nvSpPr>
          <p:cNvPr id="110595" name="Rectangle 2"/>
          <p:cNvSpPr>
            <a:spLocks noGrp="1" noRot="1" noChangeAspect="1" noChangeArrowheads="1" noTextEdit="1"/>
          </p:cNvSpPr>
          <p:nvPr>
            <p:ph type="sldImg"/>
          </p:nvPr>
        </p:nvSpPr>
        <p:spPr>
          <a:xfrm>
            <a:off x="1143000" y="682625"/>
            <a:ext cx="4573588" cy="3430588"/>
          </a:xfrm>
          <a:ln/>
        </p:spPr>
      </p:sp>
      <p:sp>
        <p:nvSpPr>
          <p:cNvPr id="110596" name="Rectangle 3"/>
          <p:cNvSpPr>
            <a:spLocks noGrp="1" noChangeArrowheads="1"/>
          </p:cNvSpPr>
          <p:nvPr>
            <p:ph type="body" idx="1"/>
          </p:nvPr>
        </p:nvSpPr>
        <p:spPr>
          <a:xfrm>
            <a:off x="684213" y="4343400"/>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Example</a:t>
            </a:r>
            <a:r>
              <a:rPr lang="en-US" baseline="0" dirty="0" smtClean="0">
                <a:latin typeface="Arial" pitchFamily="34" charset="0"/>
              </a:rPr>
              <a:t> of a typical remote GPS station. In urban areas, some are also fixed to the roof of large reinforced buildings and hooked into grid power supply with battery backup. Many stations are now being equipped with “real time” communication to allow immediate transfer of data to researchers. In other places logistics or country-specific regulations require that data not be transmitted but is instead downloaded manually on a given schedule (monthly, quarterly, annually depending on the site)</a:t>
            </a:r>
          </a:p>
          <a:p>
            <a:pPr eaLnBrk="1" hangingPunct="1"/>
            <a:endParaRPr lang="en-US" baseline="0" dirty="0" smtClean="0">
              <a:latin typeface="Arial" pitchFamily="34" charset="0"/>
            </a:endParaRPr>
          </a:p>
          <a:p>
            <a:pPr eaLnBrk="1" hangingPunct="1"/>
            <a:r>
              <a:rPr lang="en-US" baseline="0" dirty="0" smtClean="0">
                <a:latin typeface="Arial" pitchFamily="34" charset="0"/>
              </a:rPr>
              <a:t>Image from UNAVCO</a:t>
            </a:r>
            <a:endParaRPr 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4D09EE6-D825-4A90-906F-DD7D181333BD}" type="slidenum">
              <a:rPr lang="en-US" sz="1200"/>
              <a:pPr eaLnBrk="1" hangingPunct="1"/>
              <a:t>9</a:t>
            </a:fld>
            <a:endParaRPr lang="en-US" sz="1200"/>
          </a:p>
        </p:txBody>
      </p:sp>
      <p:sp>
        <p:nvSpPr>
          <p:cNvPr id="114691" name="Rectangle 2"/>
          <p:cNvSpPr>
            <a:spLocks noGrp="1" noRot="1" noChangeAspect="1" noChangeArrowheads="1" noTextEdit="1"/>
          </p:cNvSpPr>
          <p:nvPr>
            <p:ph type="sldImg"/>
          </p:nvPr>
        </p:nvSpPr>
        <p:spPr>
          <a:xfrm>
            <a:off x="1203325" y="728663"/>
            <a:ext cx="4456113" cy="3343275"/>
          </a:xfrm>
          <a:ln/>
        </p:spPr>
      </p:sp>
      <p:sp>
        <p:nvSpPr>
          <p:cNvPr id="114692" name="Text Box 3"/>
          <p:cNvSpPr txBox="1">
            <a:spLocks noChangeArrowheads="1"/>
          </p:cNvSpPr>
          <p:nvPr/>
        </p:nvSpPr>
        <p:spPr bwMode="auto">
          <a:xfrm>
            <a:off x="1252538" y="4691063"/>
            <a:ext cx="4646612"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8" tIns="47498" rIns="94998" bIns="47498">
            <a:spAutoFit/>
          </a:bodyPr>
          <a:lstStyle>
            <a:lvl1pPr defTabSz="949325" eaLnBrk="0" hangingPunct="0">
              <a:defRPr sz="2400">
                <a:solidFill>
                  <a:schemeClr val="tx1"/>
                </a:solidFill>
                <a:latin typeface="Arial" pitchFamily="34" charset="0"/>
                <a:ea typeface="MS PGothic" pitchFamily="34" charset="-128"/>
              </a:defRPr>
            </a:lvl1pPr>
            <a:lvl2pPr marL="37931725" indent="-37474525" defTabSz="9493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a:t>The primary GPS signal is transmitted at a “carrier’  frequency of 1575 MHz (“L-band”), corresponding to a wavelength of 19 cm.  As with FM radio, This signal is then modulated at a much lower frequency to each modulated to incorporate information about the time and location of the satellites.  The precision of the pseudorange is limited by the modulation frequency to about 10 cm.  In high-precision GPS we use the carrier phase itself to obtain a measurement precision of 10 cm</a:t>
            </a:r>
          </a:p>
        </p:txBody>
      </p:sp>
      <p:sp>
        <p:nvSpPr>
          <p:cNvPr id="2" name="Notes Placeholder 1"/>
          <p:cNvSpPr>
            <a:spLocks noGrp="1"/>
          </p:cNvSpPr>
          <p:nvPr>
            <p:ph type="body" idx="1"/>
          </p:nvPr>
        </p:nvSpPr>
        <p:spPr/>
        <p:txBody>
          <a:bodyPr/>
          <a:lstStyle/>
          <a:p>
            <a:r>
              <a:rPr lang="en-US" dirty="0" smtClean="0"/>
              <a:t>Simple</a:t>
            </a:r>
            <a:r>
              <a:rPr lang="en-US" baseline="0" dirty="0" smtClean="0"/>
              <a:t> GPS receivers use code-phase to determine locations to an accuracy of 3-6 meters. Essentially code-phase is bigger chunks of signal. High precision receivers use the carrier phase of the signal. You can think of this is being able to line up smaller chucks of code between the satellite and the receiver. This leads to smaller errors and more precise locations. Trimble has a more full explanation of the difference (http://</a:t>
            </a:r>
            <a:r>
              <a:rPr lang="en-US" baseline="0" dirty="0" err="1" smtClean="0"/>
              <a:t>www.trimble.com</a:t>
            </a:r>
            <a:r>
              <a:rPr lang="en-US" baseline="0" dirty="0" smtClean="0"/>
              <a:t>/</a:t>
            </a:r>
            <a:r>
              <a:rPr lang="en-US" baseline="0" dirty="0" err="1" smtClean="0"/>
              <a:t>gps_tutorial</a:t>
            </a:r>
            <a:r>
              <a:rPr lang="en-US" baseline="0" dirty="0" smtClean="0"/>
              <a:t>/</a:t>
            </a:r>
            <a:r>
              <a:rPr lang="en-US" baseline="0" dirty="0" err="1" smtClean="0"/>
              <a:t>sub_phases.aspx</a:t>
            </a:r>
            <a:r>
              <a:rPr lang="en-US" baseline="0" dirty="0" smtClean="0"/>
              <a:t>).</a:t>
            </a:r>
          </a:p>
          <a:p>
            <a:endParaRPr lang="en-US" baseline="0" dirty="0" smtClean="0"/>
          </a:p>
          <a:p>
            <a:r>
              <a:rPr lang="en-US" baseline="0" dirty="0" smtClean="0"/>
              <a:t>Duel-frequency receivers can “tune in to” the satellite signal at more than one frequency. You can think of this as listening to more than one radio station at the same time. In the case of GPS, this can allow for reduction in error from the ionosphere delays.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Image by Vince Cronin (Baylor University)</a:t>
            </a:r>
          </a:p>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10</a:t>
            </a:fld>
            <a:endParaRPr lang="en-US"/>
          </a:p>
        </p:txBody>
      </p:sp>
    </p:spTree>
    <p:extLst>
      <p:ext uri="{BB962C8B-B14F-4D97-AF65-F5344CB8AC3E}">
        <p14:creationId xmlns:p14="http://schemas.microsoft.com/office/powerpoint/2010/main" val="368772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606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515A66-8F40-4D2B-992F-2F83806F019D}" type="slidenum">
              <a:rPr lang="en-US"/>
              <a:pPr/>
              <a:t>‹#›</a:t>
            </a:fld>
            <a:endParaRPr lang="en-US"/>
          </a:p>
        </p:txBody>
      </p:sp>
    </p:spTree>
    <p:extLst>
      <p:ext uri="{BB962C8B-B14F-4D97-AF65-F5344CB8AC3E}">
        <p14:creationId xmlns:p14="http://schemas.microsoft.com/office/powerpoint/2010/main" val="228552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D5B541F-A442-428A-A811-DF469D5F59A4}" type="slidenum">
              <a:rPr lang="en-US"/>
              <a:pPr/>
              <a:t>‹#›</a:t>
            </a:fld>
            <a:endParaRPr lang="en-US"/>
          </a:p>
        </p:txBody>
      </p:sp>
    </p:spTree>
    <p:extLst>
      <p:ext uri="{BB962C8B-B14F-4D97-AF65-F5344CB8AC3E}">
        <p14:creationId xmlns:p14="http://schemas.microsoft.com/office/powerpoint/2010/main" val="292088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3A5D435-9154-481F-B8AF-0AEEC5B42F3A}" type="slidenum">
              <a:rPr lang="en-US"/>
              <a:pPr/>
              <a:t>‹#›</a:t>
            </a:fld>
            <a:endParaRPr lang="en-US"/>
          </a:p>
        </p:txBody>
      </p:sp>
    </p:spTree>
    <p:extLst>
      <p:ext uri="{BB962C8B-B14F-4D97-AF65-F5344CB8AC3E}">
        <p14:creationId xmlns:p14="http://schemas.microsoft.com/office/powerpoint/2010/main" val="25307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E46659-9B8D-4053-A618-E96571DFF137}" type="slidenum">
              <a:rPr lang="en-US"/>
              <a:pPr/>
              <a:t>‹#›</a:t>
            </a:fld>
            <a:endParaRPr lang="en-US"/>
          </a:p>
        </p:txBody>
      </p:sp>
    </p:spTree>
    <p:extLst>
      <p:ext uri="{BB962C8B-B14F-4D97-AF65-F5344CB8AC3E}">
        <p14:creationId xmlns:p14="http://schemas.microsoft.com/office/powerpoint/2010/main" val="87231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597A33F-5136-4E87-96D0-4EC731A102C2}" type="slidenum">
              <a:rPr lang="en-US"/>
              <a:pPr/>
              <a:t>‹#›</a:t>
            </a:fld>
            <a:endParaRPr lang="en-US"/>
          </a:p>
        </p:txBody>
      </p:sp>
    </p:spTree>
    <p:extLst>
      <p:ext uri="{BB962C8B-B14F-4D97-AF65-F5344CB8AC3E}">
        <p14:creationId xmlns:p14="http://schemas.microsoft.com/office/powerpoint/2010/main" val="195401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F13B1263-6F6B-44A8-B010-021521124B37}" type="slidenum">
              <a:rPr lang="en-US"/>
              <a:pPr/>
              <a:t>‹#›</a:t>
            </a:fld>
            <a:endParaRPr lang="en-US"/>
          </a:p>
        </p:txBody>
      </p:sp>
    </p:spTree>
    <p:extLst>
      <p:ext uri="{BB962C8B-B14F-4D97-AF65-F5344CB8AC3E}">
        <p14:creationId xmlns:p14="http://schemas.microsoft.com/office/powerpoint/2010/main" val="278369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64387225-A8D1-42DA-A32E-5141AE30F3DC}" type="slidenum">
              <a:rPr lang="en-US"/>
              <a:pPr/>
              <a:t>‹#›</a:t>
            </a:fld>
            <a:endParaRPr lang="en-US"/>
          </a:p>
        </p:txBody>
      </p:sp>
    </p:spTree>
    <p:extLst>
      <p:ext uri="{BB962C8B-B14F-4D97-AF65-F5344CB8AC3E}">
        <p14:creationId xmlns:p14="http://schemas.microsoft.com/office/powerpoint/2010/main" val="336764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63FD119F-06F3-4F61-B856-268C9ECB6142}" type="slidenum">
              <a:rPr lang="en-US"/>
              <a:pPr/>
              <a:t>‹#›</a:t>
            </a:fld>
            <a:endParaRPr lang="en-US"/>
          </a:p>
        </p:txBody>
      </p:sp>
    </p:spTree>
    <p:extLst>
      <p:ext uri="{BB962C8B-B14F-4D97-AF65-F5344CB8AC3E}">
        <p14:creationId xmlns:p14="http://schemas.microsoft.com/office/powerpoint/2010/main" val="2926700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A72D74A-15FD-4C49-BE8E-0CF1EC0666DB}" type="slidenum">
              <a:rPr lang="en-US"/>
              <a:pPr/>
              <a:t>‹#›</a:t>
            </a:fld>
            <a:endParaRPr lang="en-US"/>
          </a:p>
        </p:txBody>
      </p:sp>
    </p:spTree>
    <p:extLst>
      <p:ext uri="{BB962C8B-B14F-4D97-AF65-F5344CB8AC3E}">
        <p14:creationId xmlns:p14="http://schemas.microsoft.com/office/powerpoint/2010/main" val="190018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C5C98E6-E86B-41EF-AFEC-477980632A9C}" type="slidenum">
              <a:rPr lang="en-US"/>
              <a:pPr/>
              <a:t>‹#›</a:t>
            </a:fld>
            <a:endParaRPr lang="en-US"/>
          </a:p>
        </p:txBody>
      </p:sp>
    </p:spTree>
    <p:extLst>
      <p:ext uri="{BB962C8B-B14F-4D97-AF65-F5344CB8AC3E}">
        <p14:creationId xmlns:p14="http://schemas.microsoft.com/office/powerpoint/2010/main" val="39439941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4" descr="UNV-PPT-Title-GPS.jpg"/>
          <p:cNvPicPr>
            <a:picLocks noChangeAspect="1"/>
          </p:cNvPicPr>
          <p:nvPr userDrawn="1"/>
        </p:nvPicPr>
        <p:blipFill rotWithShape="1">
          <a:blip r:embed="rId13">
            <a:extLst>
              <a:ext uri="{28A0092B-C50C-407E-A947-70E740481C1C}">
                <a14:useLocalDpi xmlns:a14="http://schemas.microsoft.com/office/drawing/2010/main" val="0"/>
              </a:ext>
            </a:extLst>
          </a:blip>
          <a:srcRect b="85302"/>
          <a:stretch/>
        </p:blipFill>
        <p:spPr bwMode="auto">
          <a:xfrm>
            <a:off x="0" y="1"/>
            <a:ext cx="9144000" cy="100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4"/>
            <a:ext cx="5834062" cy="8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2C92A13B-09B6-47D0-9D9A-733DD04588C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r" rtl="0" eaLnBrk="0" fontAlgn="base" hangingPunct="0">
        <a:lnSpc>
          <a:spcPts val="3100"/>
        </a:lnSpc>
        <a:spcBef>
          <a:spcPct val="0"/>
        </a:spcBef>
        <a:spcAft>
          <a:spcPct val="0"/>
        </a:spcAft>
        <a:defRPr sz="3200" b="1" kern="1200">
          <a:solidFill>
            <a:schemeClr val="bg1"/>
          </a:solidFill>
          <a:latin typeface="Arial" pitchFamily="34" charset="0"/>
          <a:ea typeface="MS PGothic" pitchFamily="34" charset="-128"/>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MS PGothic" pitchFamily="34" charset="-128"/>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MS PGothic" pitchFamily="34" charset="-128"/>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MS PGothic" pitchFamily="34" charset="-128"/>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MS PGothic" pitchFamily="34" charset="-128"/>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descr="seondary_jvv_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3"/>
          <p:cNvSpPr>
            <a:spLocks noGrp="1"/>
          </p:cNvSpPr>
          <p:nvPr>
            <p:ph type="title"/>
          </p:nvPr>
        </p:nvSpPr>
        <p:spPr>
          <a:xfrm>
            <a:off x="1225825" y="1687513"/>
            <a:ext cx="6791739" cy="1540319"/>
          </a:xfrm>
          <a:solidFill>
            <a:srgbClr val="292929">
              <a:alpha val="92940"/>
            </a:srgbClr>
          </a:solidFill>
        </p:spPr>
        <p:txBody>
          <a:bodyPr/>
          <a:lstStyle/>
          <a:p>
            <a:pPr algn="ctr" eaLnBrk="1" hangingPunct="1">
              <a:lnSpc>
                <a:spcPct val="100000"/>
              </a:lnSpc>
            </a:pPr>
            <a:r>
              <a:rPr lang="en-US" dirty="0" smtClean="0"/>
              <a:t>Introduction to GPS/GNSS Basics</a:t>
            </a:r>
            <a:br>
              <a:rPr lang="en-US" dirty="0" smtClean="0"/>
            </a:br>
            <a:r>
              <a:rPr lang="en-US" sz="1600" dirty="0" smtClean="0"/>
              <a:t>Vince Cronin (Baylor University) &amp; Shelley Olds (UNAVCO)</a:t>
            </a:r>
            <a:br>
              <a:rPr lang="en-US" sz="1600" dirty="0" smtClean="0"/>
            </a:br>
            <a:r>
              <a:rPr lang="en-US" sz="1600" dirty="0" smtClean="0"/>
              <a:t>Revisions by Beth Pratt-Sitaula (UNAVCO)</a:t>
            </a:r>
            <a:endParaRPr lang="en-US" sz="2800" dirty="0" smtClean="0"/>
          </a:p>
        </p:txBody>
      </p:sp>
      <p:sp>
        <p:nvSpPr>
          <p:cNvPr id="2" name="TextBox 1"/>
          <p:cNvSpPr txBox="1"/>
          <p:nvPr/>
        </p:nvSpPr>
        <p:spPr>
          <a:xfrm>
            <a:off x="-24902" y="6568549"/>
            <a:ext cx="1686104" cy="276999"/>
          </a:xfrm>
          <a:prstGeom prst="rect">
            <a:avLst/>
          </a:prstGeom>
          <a:noFill/>
        </p:spPr>
        <p:txBody>
          <a:bodyPr wrap="none" rtlCol="0">
            <a:spAutoFit/>
          </a:bodyPr>
          <a:lstStyle/>
          <a:p>
            <a:r>
              <a:rPr lang="en-US" sz="1200" dirty="0" smtClean="0">
                <a:solidFill>
                  <a:schemeClr val="bg1"/>
                </a:solidFill>
              </a:rPr>
              <a:t>Version January 2017</a:t>
            </a:r>
            <a:endParaRPr lang="en-US" sz="12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16136"/>
            <a:ext cx="8229600" cy="2052927"/>
          </a:xfrm>
        </p:spPr>
        <p:txBody>
          <a:bodyPr/>
          <a:lstStyle/>
          <a:p>
            <a:r>
              <a:rPr lang="en-US" sz="2600" dirty="0"/>
              <a:t>R</a:t>
            </a:r>
            <a:r>
              <a:rPr lang="en-US" sz="2600" dirty="0" smtClean="0"/>
              <a:t>adio signal from satellite tells GPS receiver </a:t>
            </a:r>
            <a:r>
              <a:rPr lang="en-US" altLang="ja-JP" sz="2600" dirty="0" smtClean="0"/>
              <a:t>the satellite-clock time and provides the most recent corrections to the satellite</a:t>
            </a:r>
            <a:r>
              <a:rPr lang="en-US" altLang="en-US" sz="2600" dirty="0" smtClean="0"/>
              <a:t>’</a:t>
            </a:r>
            <a:r>
              <a:rPr lang="en-US" altLang="ja-JP" sz="2600" dirty="0" smtClean="0"/>
              <a:t>s position relative to Earth (ephemeris)</a:t>
            </a:r>
          </a:p>
          <a:p>
            <a:r>
              <a:rPr lang="en-US" sz="2600" dirty="0" smtClean="0"/>
              <a:t>GPS receiver compares the satellite-times to receiver-</a:t>
            </a:r>
            <a:r>
              <a:rPr lang="en-US" altLang="ja-JP" sz="2600" dirty="0" smtClean="0"/>
              <a:t>time to determine the distance to each satellite</a:t>
            </a:r>
            <a:endParaRPr lang="en-US" sz="2600" dirty="0" smtClean="0"/>
          </a:p>
        </p:txBody>
      </p:sp>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772" y="1065068"/>
            <a:ext cx="6441325" cy="3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How satellite-receiver distance is measured</a:t>
            </a:r>
            <a:endParaRPr lang="en-US" dirty="0"/>
          </a:p>
        </p:txBody>
      </p:sp>
    </p:spTree>
    <p:extLst>
      <p:ext uri="{BB962C8B-B14F-4D97-AF65-F5344CB8AC3E}">
        <p14:creationId xmlns:p14="http://schemas.microsoft.com/office/powerpoint/2010/main" val="4267798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&amp; atomic clocks</a:t>
            </a:r>
            <a:endParaRPr lang="en-US" dirty="0"/>
          </a:p>
        </p:txBody>
      </p:sp>
      <p:sp>
        <p:nvSpPr>
          <p:cNvPr id="3" name="Content Placeholder 2"/>
          <p:cNvSpPr>
            <a:spLocks noGrp="1"/>
          </p:cNvSpPr>
          <p:nvPr>
            <p:ph idx="1"/>
          </p:nvPr>
        </p:nvSpPr>
        <p:spPr>
          <a:xfrm>
            <a:off x="457200" y="1073150"/>
            <a:ext cx="7618937" cy="2161807"/>
          </a:xfrm>
        </p:spPr>
        <p:txBody>
          <a:bodyPr/>
          <a:lstStyle/>
          <a:p>
            <a:pPr marL="0" indent="0">
              <a:buNone/>
            </a:pPr>
            <a:r>
              <a:rPr lang="en-US" dirty="0" smtClean="0"/>
              <a:t>Each GPS satellite has 4 atomic clocks, to be sure that one is always working.  Each costs ~$100,000, and is accurate to 1 billionth of a second (1 nanosecond).</a:t>
            </a:r>
          </a:p>
          <a:p>
            <a:endParaRPr lang="en-US" dirty="0"/>
          </a:p>
        </p:txBody>
      </p:sp>
      <p:pic>
        <p:nvPicPr>
          <p:cNvPr id="5" name="Picture 4"/>
          <p:cNvPicPr>
            <a:picLocks noChangeAspect="1"/>
          </p:cNvPicPr>
          <p:nvPr/>
        </p:nvPicPr>
        <p:blipFill>
          <a:blip r:embed="rId3"/>
          <a:stretch>
            <a:fillRect/>
          </a:stretch>
        </p:blipFill>
        <p:spPr>
          <a:xfrm>
            <a:off x="3211623" y="3228757"/>
            <a:ext cx="5742599" cy="3430605"/>
          </a:xfrm>
          <a:prstGeom prst="rect">
            <a:avLst/>
          </a:prstGeom>
        </p:spPr>
      </p:pic>
    </p:spTree>
    <p:extLst>
      <p:ext uri="{BB962C8B-B14F-4D97-AF65-F5344CB8AC3E}">
        <p14:creationId xmlns:p14="http://schemas.microsoft.com/office/powerpoint/2010/main" val="386034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9127" y="60324"/>
            <a:ext cx="6774873" cy="871167"/>
          </a:xfrm>
        </p:spPr>
        <p:txBody>
          <a:bodyPr/>
          <a:lstStyle/>
          <a:p>
            <a:r>
              <a:rPr lang="en-US" dirty="0"/>
              <a:t>How actual location is determined</a:t>
            </a:r>
          </a:p>
        </p:txBody>
      </p:sp>
      <p:sp>
        <p:nvSpPr>
          <p:cNvPr id="3" name="Content Placeholder 2"/>
          <p:cNvSpPr>
            <a:spLocks noGrp="1"/>
          </p:cNvSpPr>
          <p:nvPr>
            <p:ph idx="1"/>
          </p:nvPr>
        </p:nvSpPr>
        <p:spPr>
          <a:xfrm>
            <a:off x="353961" y="5258855"/>
            <a:ext cx="8450826" cy="1466410"/>
          </a:xfrm>
        </p:spPr>
        <p:txBody>
          <a:bodyPr/>
          <a:lstStyle/>
          <a:p>
            <a:pPr marL="0" indent="0">
              <a:buNone/>
            </a:pPr>
            <a:r>
              <a:rPr lang="en-US" sz="2800" dirty="0"/>
              <a:t>Antenna position is determined by calculating the distances to at least 4 satellites. </a:t>
            </a:r>
            <a:r>
              <a:rPr lang="en-US" sz="2800" dirty="0" smtClean="0"/>
              <a:t>This </a:t>
            </a:r>
            <a:r>
              <a:rPr lang="en-US" sz="2800" dirty="0"/>
              <a:t>enables the solving for four variables: </a:t>
            </a:r>
            <a:r>
              <a:rPr lang="en-US" sz="2800" i="1" dirty="0"/>
              <a:t>x, y, z </a:t>
            </a:r>
            <a:r>
              <a:rPr lang="en-US" sz="2800" dirty="0"/>
              <a:t>and time using </a:t>
            </a:r>
            <a:r>
              <a:rPr lang="en-US" sz="2800" b="1" dirty="0"/>
              <a:t>trilateration</a:t>
            </a:r>
            <a:r>
              <a:rPr lang="en-US" sz="2800" dirty="0"/>
              <a:t>.</a:t>
            </a:r>
          </a:p>
        </p:txBody>
      </p:sp>
      <p:pic>
        <p:nvPicPr>
          <p:cNvPr id="4" name="Picture 3"/>
          <p:cNvPicPr>
            <a:picLocks noChangeAspect="1"/>
          </p:cNvPicPr>
          <p:nvPr/>
        </p:nvPicPr>
        <p:blipFill>
          <a:blip r:embed="rId3"/>
          <a:stretch>
            <a:fillRect/>
          </a:stretch>
        </p:blipFill>
        <p:spPr>
          <a:xfrm>
            <a:off x="155585" y="1143000"/>
            <a:ext cx="3483399" cy="3969969"/>
          </a:xfrm>
          <a:prstGeom prst="rect">
            <a:avLst/>
          </a:prstGeom>
        </p:spPr>
      </p:pic>
      <p:pic>
        <p:nvPicPr>
          <p:cNvPr id="5" name="Picture 4"/>
          <p:cNvPicPr>
            <a:picLocks noChangeAspect="1"/>
          </p:cNvPicPr>
          <p:nvPr/>
        </p:nvPicPr>
        <p:blipFill>
          <a:blip r:embed="rId4"/>
          <a:stretch>
            <a:fillRect/>
          </a:stretch>
        </p:blipFill>
        <p:spPr>
          <a:xfrm>
            <a:off x="3788403" y="2036778"/>
            <a:ext cx="5355597" cy="2202558"/>
          </a:xfrm>
          <a:prstGeom prst="rect">
            <a:avLst/>
          </a:prstGeom>
        </p:spPr>
      </p:pic>
      <p:sp>
        <p:nvSpPr>
          <p:cNvPr id="6" name="TextBox 5"/>
          <p:cNvSpPr txBox="1"/>
          <p:nvPr/>
        </p:nvSpPr>
        <p:spPr>
          <a:xfrm>
            <a:off x="6254771" y="4246722"/>
            <a:ext cx="2973515" cy="276999"/>
          </a:xfrm>
          <a:prstGeom prst="rect">
            <a:avLst/>
          </a:prstGeom>
          <a:noFill/>
        </p:spPr>
        <p:txBody>
          <a:bodyPr wrap="none" rtlCol="0">
            <a:spAutoFit/>
          </a:bodyPr>
          <a:lstStyle/>
          <a:p>
            <a:r>
              <a:rPr lang="en-US" sz="1200" dirty="0"/>
              <a:t>http://</a:t>
            </a:r>
            <a:r>
              <a:rPr lang="en-US" sz="1200" dirty="0" err="1"/>
              <a:t>spaceplace.nasa.gov</a:t>
            </a:r>
            <a:r>
              <a:rPr lang="en-US" sz="1200" dirty="0"/>
              <a:t>/</a:t>
            </a:r>
            <a:r>
              <a:rPr lang="en-US" sz="1200" dirty="0" err="1"/>
              <a:t>gps</a:t>
            </a:r>
            <a:r>
              <a:rPr lang="en-US" sz="1200" dirty="0"/>
              <a:t>-pizza/en/</a:t>
            </a:r>
          </a:p>
        </p:txBody>
      </p:sp>
    </p:spTree>
    <p:extLst>
      <p:ext uri="{BB962C8B-B14F-4D97-AF65-F5344CB8AC3E}">
        <p14:creationId xmlns:p14="http://schemas.microsoft.com/office/powerpoint/2010/main" val="138761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mtClean="0"/>
              <a:t>Sources of Error</a:t>
            </a:r>
          </a:p>
        </p:txBody>
      </p:sp>
      <p:sp>
        <p:nvSpPr>
          <p:cNvPr id="1157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02C985E-DABA-4720-9B2B-2D3F53DF9B63}" type="slidenum">
              <a:rPr lang="en-US" sz="900">
                <a:solidFill>
                  <a:srgbClr val="898989"/>
                </a:solidFill>
              </a:rPr>
              <a:pPr eaLnBrk="1" hangingPunct="1"/>
              <a:t>13</a:t>
            </a:fld>
            <a:endParaRPr lang="en-US" sz="900">
              <a:solidFill>
                <a:srgbClr val="898989"/>
              </a:solidFill>
            </a:endParaRPr>
          </a:p>
        </p:txBody>
      </p:sp>
      <p:sp>
        <p:nvSpPr>
          <p:cNvPr id="115716" name="Rectangle 3"/>
          <p:cNvSpPr>
            <a:spLocks noGrp="1" noChangeArrowheads="1"/>
          </p:cNvSpPr>
          <p:nvPr>
            <p:ph type="body" idx="4294967295"/>
          </p:nvPr>
        </p:nvSpPr>
        <p:spPr>
          <a:xfrm>
            <a:off x="249382" y="1292225"/>
            <a:ext cx="8564897" cy="5241925"/>
          </a:xfrm>
        </p:spPr>
        <p:txBody>
          <a:bodyPr/>
          <a:lstStyle/>
          <a:p>
            <a:pPr eaLnBrk="1" hangingPunct="1">
              <a:buFontTx/>
              <a:buNone/>
            </a:pPr>
            <a:r>
              <a:rPr lang="en-US" sz="2800" u="sng" dirty="0" smtClean="0">
                <a:latin typeface="Calibri" pitchFamily="34" charset="0"/>
              </a:rPr>
              <a:t>Some GPS Error Sources</a:t>
            </a:r>
          </a:p>
          <a:p>
            <a:pPr eaLnBrk="1" hangingPunct="1">
              <a:lnSpc>
                <a:spcPct val="85000"/>
              </a:lnSpc>
              <a:spcBef>
                <a:spcPct val="30000"/>
              </a:spcBef>
            </a:pPr>
            <a:r>
              <a:rPr lang="en-US" sz="2800" dirty="0" smtClean="0">
                <a:latin typeface="Calibri" pitchFamily="34" charset="0"/>
              </a:rPr>
              <a:t>Selective Availability (ephemeris data encrypted by military – turned off in 2000)</a:t>
            </a:r>
          </a:p>
          <a:p>
            <a:pPr eaLnBrk="1" hangingPunct="1">
              <a:lnSpc>
                <a:spcPct val="85000"/>
              </a:lnSpc>
              <a:spcBef>
                <a:spcPct val="30000"/>
              </a:spcBef>
            </a:pPr>
            <a:r>
              <a:rPr lang="en-US" sz="2800" dirty="0" smtClean="0">
                <a:latin typeface="Calibri" pitchFamily="34" charset="0"/>
              </a:rPr>
              <a:t>Satellite orbit irregularities</a:t>
            </a:r>
          </a:p>
          <a:p>
            <a:pPr eaLnBrk="1" hangingPunct="1">
              <a:lnSpc>
                <a:spcPct val="85000"/>
              </a:lnSpc>
              <a:spcBef>
                <a:spcPct val="30000"/>
              </a:spcBef>
            </a:pPr>
            <a:r>
              <a:rPr lang="en-US" sz="2800" dirty="0" smtClean="0">
                <a:latin typeface="Calibri" pitchFamily="34" charset="0"/>
              </a:rPr>
              <a:t>Satellite and receiver clock errors </a:t>
            </a:r>
          </a:p>
          <a:p>
            <a:pPr eaLnBrk="1" hangingPunct="1">
              <a:lnSpc>
                <a:spcPct val="85000"/>
              </a:lnSpc>
              <a:spcBef>
                <a:spcPct val="30000"/>
              </a:spcBef>
            </a:pPr>
            <a:r>
              <a:rPr lang="en-US" sz="2800" b="1" dirty="0" smtClean="0">
                <a:latin typeface="Calibri" pitchFamily="34" charset="0"/>
              </a:rPr>
              <a:t>Atmospheric delays</a:t>
            </a:r>
            <a:r>
              <a:rPr lang="en-US" sz="2800" dirty="0" smtClean="0">
                <a:latin typeface="Calibri" pitchFamily="34" charset="0"/>
              </a:rPr>
              <a:t> – speed of light is affected by water content and other variables in the atmosphere</a:t>
            </a:r>
            <a:endParaRPr lang="en-US" sz="2800" b="1" dirty="0" smtClean="0">
              <a:latin typeface="Calibri" pitchFamily="34" charset="0"/>
            </a:endParaRPr>
          </a:p>
          <a:p>
            <a:pPr eaLnBrk="1" hangingPunct="1">
              <a:lnSpc>
                <a:spcPct val="85000"/>
              </a:lnSpc>
              <a:spcBef>
                <a:spcPct val="30000"/>
              </a:spcBef>
            </a:pPr>
            <a:r>
              <a:rPr lang="en-US" sz="2800" b="1" dirty="0" smtClean="0">
                <a:latin typeface="Calibri" pitchFamily="34" charset="0"/>
              </a:rPr>
              <a:t>Multi-path </a:t>
            </a:r>
            <a:r>
              <a:rPr lang="en-US" sz="2800" dirty="0" smtClean="0">
                <a:latin typeface="Calibri" pitchFamily="34" charset="0"/>
              </a:rPr>
              <a:t>– GPS signals can bounce off the ground and then enter the antenna, rather than only entering from above only</a:t>
            </a:r>
          </a:p>
          <a:p>
            <a:pPr eaLnBrk="1" hangingPunct="1">
              <a:lnSpc>
                <a:spcPct val="85000"/>
              </a:lnSpc>
              <a:spcBef>
                <a:spcPct val="30000"/>
              </a:spcBef>
            </a:pPr>
            <a:r>
              <a:rPr lang="en-US" sz="2800" b="1" dirty="0" smtClean="0">
                <a:latin typeface="Calibri" pitchFamily="34" charset="0"/>
              </a:rPr>
              <a:t>Human errors</a:t>
            </a:r>
          </a:p>
        </p:txBody>
      </p:sp>
    </p:spTree>
    <p:extLst>
      <p:ext uri="{BB962C8B-B14F-4D97-AF65-F5344CB8AC3E}">
        <p14:creationId xmlns:p14="http://schemas.microsoft.com/office/powerpoint/2010/main" val="28432256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118" y="60324"/>
            <a:ext cx="6535882" cy="871167"/>
          </a:xfrm>
        </p:spPr>
        <p:txBody>
          <a:bodyPr/>
          <a:lstStyle/>
          <a:p>
            <a:r>
              <a:rPr lang="en-US" dirty="0" smtClean="0"/>
              <a:t>GNSS/GPS stations globally</a:t>
            </a:r>
            <a:endParaRPr lang="en-US" dirty="0"/>
          </a:p>
        </p:txBody>
      </p:sp>
      <p:sp>
        <p:nvSpPr>
          <p:cNvPr id="3" name="Content Placeholder 2"/>
          <p:cNvSpPr>
            <a:spLocks noGrp="1"/>
          </p:cNvSpPr>
          <p:nvPr>
            <p:ph idx="1"/>
          </p:nvPr>
        </p:nvSpPr>
        <p:spPr>
          <a:xfrm>
            <a:off x="457200" y="5029198"/>
            <a:ext cx="8229600" cy="1315173"/>
          </a:xfrm>
        </p:spPr>
        <p:txBody>
          <a:bodyPr/>
          <a:lstStyle/>
          <a:p>
            <a:r>
              <a:rPr lang="en-US" sz="2800" dirty="0" smtClean="0"/>
              <a:t>&gt;10,000 stations with more added all the time</a:t>
            </a:r>
          </a:p>
          <a:p>
            <a:r>
              <a:rPr lang="en-US" sz="2800" dirty="0" smtClean="0"/>
              <a:t>Some data freely available, some not</a:t>
            </a:r>
          </a:p>
          <a:p>
            <a:r>
              <a:rPr lang="en-US" sz="2800" dirty="0" smtClean="0"/>
              <a:t>GNSS = </a:t>
            </a:r>
            <a:r>
              <a:rPr lang="en-US" sz="2800" dirty="0"/>
              <a:t>Global Navigation Satellite System</a:t>
            </a:r>
          </a:p>
        </p:txBody>
      </p:sp>
      <p:pic>
        <p:nvPicPr>
          <p:cNvPr id="89090" name="Picture 2" descr="http://gsrm.unavco.org/data/images/1.2/si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256" y="1117109"/>
            <a:ext cx="6400800" cy="371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1776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359" y="1310878"/>
            <a:ext cx="1805702" cy="9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359" y="2385233"/>
            <a:ext cx="1803540" cy="133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itle 2"/>
          <p:cNvSpPr>
            <a:spLocks noGrp="1"/>
          </p:cNvSpPr>
          <p:nvPr>
            <p:ph type="title"/>
          </p:nvPr>
        </p:nvSpPr>
        <p:spPr>
          <a:xfrm>
            <a:off x="2202873" y="60324"/>
            <a:ext cx="6941127" cy="871167"/>
          </a:xfrm>
        </p:spPr>
        <p:txBody>
          <a:bodyPr/>
          <a:lstStyle/>
          <a:p>
            <a:r>
              <a:rPr lang="en-US" dirty="0" smtClean="0"/>
              <a:t>Plate Boundary Observatory (PBO)</a:t>
            </a:r>
            <a:endParaRPr lang="en-US" dirty="0"/>
          </a:p>
        </p:txBody>
      </p:sp>
      <p:sp>
        <p:nvSpPr>
          <p:cNvPr id="4" name="Content Placeholder 3"/>
          <p:cNvSpPr>
            <a:spLocks noGrp="1"/>
          </p:cNvSpPr>
          <p:nvPr>
            <p:ph idx="1"/>
          </p:nvPr>
        </p:nvSpPr>
        <p:spPr>
          <a:xfrm>
            <a:off x="457200" y="4876590"/>
            <a:ext cx="8229600" cy="1512599"/>
          </a:xfrm>
        </p:spPr>
        <p:txBody>
          <a:bodyPr/>
          <a:lstStyle/>
          <a:p>
            <a:pPr marL="0" indent="0">
              <a:buNone/>
            </a:pPr>
            <a:r>
              <a:rPr lang="en-US" sz="2800" dirty="0"/>
              <a:t>PBO involves installation, operation and maintenance of </a:t>
            </a:r>
            <a:r>
              <a:rPr lang="en-US" sz="2800" dirty="0" smtClean="0"/>
              <a:t>&gt;1100 </a:t>
            </a:r>
            <a:r>
              <a:rPr lang="en-US" sz="2800" dirty="0"/>
              <a:t>continuously operating high-precision GPS </a:t>
            </a:r>
            <a:r>
              <a:rPr lang="en-US" sz="2800" dirty="0" smtClean="0"/>
              <a:t>stations (plus &gt;170 other instruments: </a:t>
            </a:r>
            <a:r>
              <a:rPr lang="en-US" sz="2800" dirty="0" err="1" smtClean="0"/>
              <a:t>strainmeters</a:t>
            </a:r>
            <a:r>
              <a:rPr lang="en-US" sz="2800" dirty="0" smtClean="0"/>
              <a:t>, borehole seismometers </a:t>
            </a:r>
            <a:r>
              <a:rPr lang="en-US" sz="2800" dirty="0"/>
              <a:t>and </a:t>
            </a:r>
            <a:r>
              <a:rPr lang="en-US" sz="2800" dirty="0" err="1" smtClean="0"/>
              <a:t>tiltmeters</a:t>
            </a:r>
            <a:r>
              <a:rPr lang="en-US" sz="2800" dirty="0" smtClean="0"/>
              <a:t>)</a:t>
            </a:r>
            <a:endParaRPr lang="en-US" sz="2800" dirty="0"/>
          </a:p>
        </p:txBody>
      </p:sp>
      <p:sp>
        <p:nvSpPr>
          <p:cNvPr id="11" name="TextBox 10"/>
          <p:cNvSpPr txBox="1"/>
          <p:nvPr/>
        </p:nvSpPr>
        <p:spPr>
          <a:xfrm>
            <a:off x="4939078" y="6581001"/>
            <a:ext cx="4204922" cy="276999"/>
          </a:xfrm>
          <a:prstGeom prst="rect">
            <a:avLst/>
          </a:prstGeom>
          <a:noFill/>
        </p:spPr>
        <p:txBody>
          <a:bodyPr wrap="none" rtlCol="0">
            <a:spAutoFit/>
          </a:bodyPr>
          <a:lstStyle/>
          <a:p>
            <a:r>
              <a:rPr lang="en-US" sz="1200" dirty="0"/>
              <a:t>http://</a:t>
            </a:r>
            <a:r>
              <a:rPr lang="en-US" sz="1200" dirty="0" err="1"/>
              <a:t>www.unavco.org</a:t>
            </a:r>
            <a:r>
              <a:rPr lang="en-US" sz="1200" dirty="0"/>
              <a:t>/instrumentation/networks/status/</a:t>
            </a:r>
            <a:r>
              <a:rPr lang="en-US" sz="1200" dirty="0" err="1"/>
              <a:t>pbo</a:t>
            </a:r>
            <a:endParaRPr lang="en-US" sz="1200" dirty="0"/>
          </a:p>
        </p:txBody>
      </p:sp>
      <p:pic>
        <p:nvPicPr>
          <p:cNvPr id="2" name="Picture 1"/>
          <p:cNvPicPr>
            <a:picLocks noChangeAspect="1"/>
          </p:cNvPicPr>
          <p:nvPr/>
        </p:nvPicPr>
        <p:blipFill>
          <a:blip r:embed="rId5"/>
          <a:stretch>
            <a:fillRect/>
          </a:stretch>
        </p:blipFill>
        <p:spPr>
          <a:xfrm>
            <a:off x="372868" y="1092534"/>
            <a:ext cx="6364740" cy="3882392"/>
          </a:xfrm>
          <a:prstGeom prst="rect">
            <a:avLst/>
          </a:prstGeom>
        </p:spPr>
      </p:pic>
    </p:spTree>
    <p:extLst>
      <p:ext uri="{BB962C8B-B14F-4D97-AF65-F5344CB8AC3E}">
        <p14:creationId xmlns:p14="http://schemas.microsoft.com/office/powerpoint/2010/main" val="3343801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06" y="2419653"/>
            <a:ext cx="6092190" cy="413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8916" name="Rectangle 3"/>
          <p:cNvSpPr>
            <a:spLocks/>
          </p:cNvSpPr>
          <p:nvPr/>
        </p:nvSpPr>
        <p:spPr bwMode="auto">
          <a:xfrm>
            <a:off x="6377940" y="3075709"/>
            <a:ext cx="2766060" cy="215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000" b="1" dirty="0" smtClean="0"/>
              <a:t>Two PBO stations in California</a:t>
            </a:r>
            <a:endParaRPr lang="en-US" sz="2000" dirty="0" smtClean="0"/>
          </a:p>
          <a:p>
            <a:pPr marL="285750" indent="-285750">
              <a:buFont typeface="Arial" pitchFamily="34" charset="0"/>
              <a:buChar char="•"/>
            </a:pPr>
            <a:r>
              <a:rPr lang="en-US" sz="2000" dirty="0" smtClean="0">
                <a:solidFill>
                  <a:schemeClr val="tx1"/>
                </a:solidFill>
                <a:ea typeface="MS PGothic" pitchFamily="34" charset="-128"/>
              </a:rPr>
              <a:t>Twenty-nine </a:t>
            </a:r>
            <a:r>
              <a:rPr lang="en-US" sz="2000" dirty="0">
                <a:solidFill>
                  <a:schemeClr val="tx1"/>
                </a:solidFill>
                <a:ea typeface="MS PGothic" pitchFamily="34" charset="-128"/>
              </a:rPr>
              <a:t>Palms</a:t>
            </a:r>
            <a:r>
              <a:rPr lang="en-US" sz="2000" dirty="0" smtClean="0">
                <a:solidFill>
                  <a:schemeClr val="tx1"/>
                </a:solidFill>
                <a:ea typeface="MS PGothic" pitchFamily="34" charset="-128"/>
              </a:rPr>
              <a:t>,(BEMT)</a:t>
            </a:r>
          </a:p>
          <a:p>
            <a:pPr marL="285750" indent="-285750">
              <a:buFont typeface="Arial" pitchFamily="34" charset="0"/>
              <a:buChar char="•"/>
            </a:pPr>
            <a:r>
              <a:rPr lang="en-US" sz="2000" dirty="0" smtClean="0">
                <a:solidFill>
                  <a:schemeClr val="tx1"/>
                </a:solidFill>
                <a:ea typeface="MS PGothic" pitchFamily="34" charset="-128"/>
              </a:rPr>
              <a:t>Mission </a:t>
            </a:r>
            <a:r>
              <a:rPr lang="en-US" sz="2000" dirty="0">
                <a:solidFill>
                  <a:schemeClr val="tx1"/>
                </a:solidFill>
                <a:ea typeface="MS PGothic" pitchFamily="34" charset="-128"/>
              </a:rPr>
              <a:t>Viejo (SBCC)</a:t>
            </a:r>
          </a:p>
        </p:txBody>
      </p:sp>
      <p:sp>
        <p:nvSpPr>
          <p:cNvPr id="2" name="Title 1"/>
          <p:cNvSpPr>
            <a:spLocks noGrp="1"/>
          </p:cNvSpPr>
          <p:nvPr>
            <p:ph type="title"/>
          </p:nvPr>
        </p:nvSpPr>
        <p:spPr/>
        <p:txBody>
          <a:bodyPr/>
          <a:lstStyle/>
          <a:p>
            <a:r>
              <a:rPr lang="en-US" dirty="0" smtClean="0"/>
              <a:t>Where is that chunk of crust going?</a:t>
            </a:r>
            <a:endParaRPr lang="en-US" dirty="0"/>
          </a:p>
        </p:txBody>
      </p:sp>
      <p:sp>
        <p:nvSpPr>
          <p:cNvPr id="4" name="Content Placeholder 3"/>
          <p:cNvSpPr>
            <a:spLocks noGrp="1"/>
          </p:cNvSpPr>
          <p:nvPr>
            <p:ph idx="1"/>
          </p:nvPr>
        </p:nvSpPr>
        <p:spPr>
          <a:xfrm>
            <a:off x="457200" y="1073151"/>
            <a:ext cx="8229600" cy="1212850"/>
          </a:xfrm>
        </p:spPr>
        <p:txBody>
          <a:bodyPr/>
          <a:lstStyle/>
          <a:p>
            <a:r>
              <a:rPr lang="en-US" dirty="0" smtClean="0"/>
              <a:t>Example: using GPS velocities to understand plate motions</a:t>
            </a:r>
            <a:endParaRPr lang="en-US" dirty="0"/>
          </a:p>
        </p:txBody>
      </p:sp>
    </p:spTree>
    <p:extLst>
      <p:ext uri="{BB962C8B-B14F-4D97-AF65-F5344CB8AC3E}">
        <p14:creationId xmlns:p14="http://schemas.microsoft.com/office/powerpoint/2010/main" val="4078477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6700" y="1054641"/>
            <a:ext cx="4487183" cy="5746659"/>
          </a:xfrm>
          <a:prstGeom prst="rect">
            <a:avLst/>
          </a:prstGeom>
        </p:spPr>
      </p:pic>
      <p:sp>
        <p:nvSpPr>
          <p:cNvPr id="39941" name="Rectangle 4"/>
          <p:cNvSpPr>
            <a:spLocks/>
          </p:cNvSpPr>
          <p:nvPr/>
        </p:nvSpPr>
        <p:spPr bwMode="auto">
          <a:xfrm>
            <a:off x="4428925" y="6580666"/>
            <a:ext cx="4715075" cy="20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100" dirty="0"/>
              <a:t>http://</a:t>
            </a:r>
            <a:r>
              <a:rPr lang="en-US" sz="1100" dirty="0" err="1"/>
              <a:t>www.unavco.org</a:t>
            </a:r>
            <a:r>
              <a:rPr lang="en-US" sz="1100" dirty="0"/>
              <a:t>/instrumentation/networks/status/</a:t>
            </a:r>
            <a:r>
              <a:rPr lang="en-US" sz="1100" dirty="0" err="1"/>
              <a:t>pbo</a:t>
            </a:r>
            <a:r>
              <a:rPr lang="en-US" sz="1100" dirty="0"/>
              <a:t>/overview/SBCC</a:t>
            </a:r>
          </a:p>
        </p:txBody>
      </p:sp>
      <p:sp>
        <p:nvSpPr>
          <p:cNvPr id="3" name="Content Placeholder 2"/>
          <p:cNvSpPr>
            <a:spLocks noGrp="1"/>
          </p:cNvSpPr>
          <p:nvPr>
            <p:ph idx="1"/>
          </p:nvPr>
        </p:nvSpPr>
        <p:spPr>
          <a:xfrm>
            <a:off x="4686299" y="1477681"/>
            <a:ext cx="4476263" cy="4879254"/>
          </a:xfrm>
        </p:spPr>
        <p:txBody>
          <a:bodyPr/>
          <a:lstStyle/>
          <a:p>
            <a:r>
              <a:rPr lang="en-US" sz="2800" dirty="0" smtClean="0"/>
              <a:t>Station position over time</a:t>
            </a:r>
          </a:p>
          <a:p>
            <a:pPr lvl="1"/>
            <a:r>
              <a:rPr lang="en-US" sz="2400" dirty="0" smtClean="0"/>
              <a:t>North-South</a:t>
            </a:r>
          </a:p>
          <a:p>
            <a:pPr lvl="1"/>
            <a:r>
              <a:rPr lang="en-US" sz="2400" dirty="0" smtClean="0"/>
              <a:t>East-West</a:t>
            </a:r>
          </a:p>
          <a:p>
            <a:pPr lvl="1"/>
            <a:r>
              <a:rPr lang="en-US" sz="2400" dirty="0" smtClean="0"/>
              <a:t>Up-Down</a:t>
            </a:r>
            <a:endParaRPr lang="en-US" sz="2400" dirty="0"/>
          </a:p>
        </p:txBody>
      </p:sp>
      <p:sp>
        <p:nvSpPr>
          <p:cNvPr id="2" name="Title 1"/>
          <p:cNvSpPr>
            <a:spLocks noGrp="1"/>
          </p:cNvSpPr>
          <p:nvPr>
            <p:ph type="title"/>
          </p:nvPr>
        </p:nvSpPr>
        <p:spPr/>
        <p:txBody>
          <a:bodyPr/>
          <a:lstStyle/>
          <a:p>
            <a:r>
              <a:rPr lang="en-US" dirty="0" smtClean="0"/>
              <a:t>GPS time series data</a:t>
            </a:r>
            <a:endParaRPr lang="en-US" dirty="0"/>
          </a:p>
        </p:txBody>
      </p:sp>
      <p:cxnSp>
        <p:nvCxnSpPr>
          <p:cNvPr id="5" name="Straight Arrow Connector 4"/>
          <p:cNvCxnSpPr/>
          <p:nvPr/>
        </p:nvCxnSpPr>
        <p:spPr>
          <a:xfrm flipH="1" flipV="1">
            <a:off x="3095721" y="2097941"/>
            <a:ext cx="2162078" cy="1153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57500" y="2656611"/>
            <a:ext cx="2400299" cy="135428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968873" y="3089566"/>
            <a:ext cx="1288927" cy="18661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975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737" y="1569028"/>
            <a:ext cx="4476263" cy="4879254"/>
          </a:xfrm>
        </p:spPr>
        <p:txBody>
          <a:bodyPr/>
          <a:lstStyle/>
          <a:p>
            <a:r>
              <a:rPr lang="en-US" sz="2800" dirty="0" smtClean="0"/>
              <a:t>From the changing position velocity can be calculated using slope (rise-over-run)</a:t>
            </a:r>
          </a:p>
        </p:txBody>
      </p:sp>
      <p:sp>
        <p:nvSpPr>
          <p:cNvPr id="39941" name="Rectangle 4"/>
          <p:cNvSpPr>
            <a:spLocks/>
          </p:cNvSpPr>
          <p:nvPr/>
        </p:nvSpPr>
        <p:spPr bwMode="auto">
          <a:xfrm>
            <a:off x="4641073" y="6549481"/>
            <a:ext cx="282762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100" dirty="0"/>
              <a:t>http://</a:t>
            </a:r>
            <a:r>
              <a:rPr lang="en-US" sz="1100" dirty="0" err="1"/>
              <a:t>www.unavco.org</a:t>
            </a:r>
            <a:r>
              <a:rPr lang="en-US" sz="1100" dirty="0"/>
              <a:t>/instrumentation/networks/status/</a:t>
            </a:r>
            <a:r>
              <a:rPr lang="en-US" sz="1100" dirty="0" err="1"/>
              <a:t>pbo</a:t>
            </a:r>
            <a:r>
              <a:rPr lang="en-US" sz="1100" dirty="0"/>
              <a:t>/overview/SBCC</a:t>
            </a:r>
          </a:p>
        </p:txBody>
      </p:sp>
      <p:sp>
        <p:nvSpPr>
          <p:cNvPr id="2" name="Title 1"/>
          <p:cNvSpPr>
            <a:spLocks noGrp="1"/>
          </p:cNvSpPr>
          <p:nvPr>
            <p:ph type="title"/>
          </p:nvPr>
        </p:nvSpPr>
        <p:spPr/>
        <p:txBody>
          <a:bodyPr/>
          <a:lstStyle/>
          <a:p>
            <a:r>
              <a:rPr lang="en-US" dirty="0" smtClean="0"/>
              <a:t>GPS time series data</a:t>
            </a:r>
            <a:endParaRPr lang="en-US" dirty="0"/>
          </a:p>
        </p:txBody>
      </p:sp>
      <p:grpSp>
        <p:nvGrpSpPr>
          <p:cNvPr id="35" name="Group 34"/>
          <p:cNvGrpSpPr/>
          <p:nvPr/>
        </p:nvGrpSpPr>
        <p:grpSpPr>
          <a:xfrm>
            <a:off x="102058" y="1065981"/>
            <a:ext cx="4487183" cy="5746659"/>
            <a:chOff x="4456480" y="1043300"/>
            <a:chExt cx="4487183" cy="5746659"/>
          </a:xfrm>
        </p:grpSpPr>
        <p:pic>
          <p:nvPicPr>
            <p:cNvPr id="16" name="Picture 15"/>
            <p:cNvPicPr>
              <a:picLocks noChangeAspect="1"/>
            </p:cNvPicPr>
            <p:nvPr/>
          </p:nvPicPr>
          <p:blipFill>
            <a:blip r:embed="rId3"/>
            <a:stretch>
              <a:fillRect/>
            </a:stretch>
          </p:blipFill>
          <p:spPr>
            <a:xfrm>
              <a:off x="4456480" y="1043300"/>
              <a:ext cx="4487183" cy="5746659"/>
            </a:xfrm>
            <a:prstGeom prst="rect">
              <a:avLst/>
            </a:prstGeom>
          </p:spPr>
        </p:pic>
        <p:cxnSp>
          <p:nvCxnSpPr>
            <p:cNvPr id="5" name="Straight Connector 4"/>
            <p:cNvCxnSpPr/>
            <p:nvPr/>
          </p:nvCxnSpPr>
          <p:spPr>
            <a:xfrm flipV="1">
              <a:off x="5635800" y="1621652"/>
              <a:ext cx="2846249" cy="1315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35800" y="3300005"/>
              <a:ext cx="2846249" cy="12360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24460" y="5443307"/>
              <a:ext cx="2868928" cy="1927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635800" y="2959798"/>
              <a:ext cx="2846249" cy="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633688" y="2642273"/>
              <a:ext cx="873268" cy="307777"/>
            </a:xfrm>
            <a:prstGeom prst="rect">
              <a:avLst/>
            </a:prstGeom>
            <a:noFill/>
          </p:spPr>
          <p:txBody>
            <a:bodyPr wrap="none" rtlCol="0">
              <a:spAutoFit/>
            </a:bodyPr>
            <a:lstStyle/>
            <a:p>
              <a:r>
                <a:rPr lang="en-US" sz="1400" dirty="0" smtClean="0">
                  <a:solidFill>
                    <a:srgbClr val="000090"/>
                  </a:solidFill>
                </a:rPr>
                <a:t>19 years</a:t>
              </a:r>
              <a:endParaRPr lang="en-US" sz="1400" dirty="0">
                <a:solidFill>
                  <a:srgbClr val="000090"/>
                </a:solidFill>
              </a:endParaRPr>
            </a:p>
          </p:txBody>
        </p:sp>
        <p:cxnSp>
          <p:nvCxnSpPr>
            <p:cNvPr id="26" name="Straight Arrow Connector 25"/>
            <p:cNvCxnSpPr/>
            <p:nvPr/>
          </p:nvCxnSpPr>
          <p:spPr>
            <a:xfrm>
              <a:off x="8475695" y="1592608"/>
              <a:ext cx="6354" cy="136719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659243" y="2114261"/>
              <a:ext cx="833206" cy="523220"/>
            </a:xfrm>
            <a:prstGeom prst="rect">
              <a:avLst/>
            </a:prstGeom>
            <a:noFill/>
          </p:spPr>
          <p:txBody>
            <a:bodyPr wrap="none" rtlCol="0">
              <a:spAutoFit/>
            </a:bodyPr>
            <a:lstStyle/>
            <a:p>
              <a:pPr algn="ctr"/>
              <a:r>
                <a:rPr lang="en-US" sz="1400" dirty="0" smtClean="0">
                  <a:solidFill>
                    <a:srgbClr val="000090"/>
                  </a:solidFill>
                </a:rPr>
                <a:t>510 mm</a:t>
              </a:r>
            </a:p>
            <a:p>
              <a:pPr algn="ctr"/>
              <a:r>
                <a:rPr lang="en-US" sz="1400" dirty="0" smtClean="0">
                  <a:solidFill>
                    <a:srgbClr val="000090"/>
                  </a:solidFill>
                </a:rPr>
                <a:t>north</a:t>
              </a:r>
              <a:endParaRPr lang="en-US" sz="1400" dirty="0">
                <a:solidFill>
                  <a:srgbClr val="000090"/>
                </a:solidFill>
              </a:endParaRPr>
            </a:p>
          </p:txBody>
        </p:sp>
        <p:sp>
          <p:nvSpPr>
            <p:cNvPr id="29" name="TextBox 28"/>
            <p:cNvSpPr txBox="1"/>
            <p:nvPr/>
          </p:nvSpPr>
          <p:spPr>
            <a:xfrm>
              <a:off x="5550067" y="1853435"/>
              <a:ext cx="1082523" cy="307777"/>
            </a:xfrm>
            <a:prstGeom prst="rect">
              <a:avLst/>
            </a:prstGeom>
            <a:noFill/>
          </p:spPr>
          <p:txBody>
            <a:bodyPr wrap="none" rtlCol="0">
              <a:spAutoFit/>
            </a:bodyPr>
            <a:lstStyle/>
            <a:p>
              <a:r>
                <a:rPr lang="en-US" sz="1400" dirty="0" smtClean="0">
                  <a:solidFill>
                    <a:srgbClr val="000090"/>
                  </a:solidFill>
                </a:rPr>
                <a:t>26.8 mm/</a:t>
              </a:r>
              <a:r>
                <a:rPr lang="en-US" sz="1400" dirty="0" err="1" smtClean="0">
                  <a:solidFill>
                    <a:srgbClr val="000090"/>
                  </a:solidFill>
                </a:rPr>
                <a:t>yr</a:t>
              </a:r>
              <a:endParaRPr lang="en-US" sz="1400" dirty="0">
                <a:solidFill>
                  <a:srgbClr val="000090"/>
                </a:solidFill>
              </a:endParaRPr>
            </a:p>
          </p:txBody>
        </p:sp>
        <p:cxnSp>
          <p:nvCxnSpPr>
            <p:cNvPr id="30" name="Straight Arrow Connector 29"/>
            <p:cNvCxnSpPr/>
            <p:nvPr/>
          </p:nvCxnSpPr>
          <p:spPr>
            <a:xfrm>
              <a:off x="5611751" y="3309959"/>
              <a:ext cx="1369" cy="1271491"/>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623090" y="3808932"/>
              <a:ext cx="833206" cy="523220"/>
            </a:xfrm>
            <a:prstGeom prst="rect">
              <a:avLst/>
            </a:prstGeom>
            <a:noFill/>
          </p:spPr>
          <p:txBody>
            <a:bodyPr wrap="none" rtlCol="0">
              <a:spAutoFit/>
            </a:bodyPr>
            <a:lstStyle/>
            <a:p>
              <a:pPr algn="ctr"/>
              <a:r>
                <a:rPr lang="en-US" sz="1400" dirty="0" smtClean="0">
                  <a:solidFill>
                    <a:srgbClr val="000090"/>
                  </a:solidFill>
                </a:rPr>
                <a:t>475 mm</a:t>
              </a:r>
            </a:p>
            <a:p>
              <a:pPr algn="ctr"/>
              <a:r>
                <a:rPr lang="en-US" sz="1400" dirty="0" smtClean="0">
                  <a:solidFill>
                    <a:srgbClr val="000090"/>
                  </a:solidFill>
                </a:rPr>
                <a:t>west</a:t>
              </a:r>
              <a:endParaRPr lang="en-US" sz="1400" dirty="0">
                <a:solidFill>
                  <a:srgbClr val="000090"/>
                </a:solidFill>
              </a:endParaRPr>
            </a:p>
          </p:txBody>
        </p:sp>
        <p:sp>
          <p:nvSpPr>
            <p:cNvPr id="33" name="TextBox 32"/>
            <p:cNvSpPr txBox="1"/>
            <p:nvPr/>
          </p:nvSpPr>
          <p:spPr>
            <a:xfrm>
              <a:off x="7233318" y="3491405"/>
              <a:ext cx="1082523" cy="307777"/>
            </a:xfrm>
            <a:prstGeom prst="rect">
              <a:avLst/>
            </a:prstGeom>
            <a:noFill/>
          </p:spPr>
          <p:txBody>
            <a:bodyPr wrap="none" rtlCol="0">
              <a:spAutoFit/>
            </a:bodyPr>
            <a:lstStyle/>
            <a:p>
              <a:r>
                <a:rPr lang="en-US" sz="1400" dirty="0" smtClean="0">
                  <a:solidFill>
                    <a:srgbClr val="000090"/>
                  </a:solidFill>
                </a:rPr>
                <a:t>25.0 mm/</a:t>
              </a:r>
              <a:r>
                <a:rPr lang="en-US" sz="1400" dirty="0" err="1" smtClean="0">
                  <a:solidFill>
                    <a:srgbClr val="000090"/>
                  </a:solidFill>
                </a:rPr>
                <a:t>yr</a:t>
              </a:r>
              <a:endParaRPr lang="en-US" sz="1400" dirty="0">
                <a:solidFill>
                  <a:srgbClr val="000090"/>
                </a:solidFill>
              </a:endParaRPr>
            </a:p>
          </p:txBody>
        </p:sp>
        <p:cxnSp>
          <p:nvCxnSpPr>
            <p:cNvPr id="34" name="Straight Arrow Connector 33"/>
            <p:cNvCxnSpPr/>
            <p:nvPr/>
          </p:nvCxnSpPr>
          <p:spPr>
            <a:xfrm flipH="1">
              <a:off x="8482049" y="5424218"/>
              <a:ext cx="14954" cy="268574"/>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038411" y="5900512"/>
              <a:ext cx="1095172" cy="307777"/>
            </a:xfrm>
            <a:prstGeom prst="rect">
              <a:avLst/>
            </a:prstGeom>
            <a:noFill/>
          </p:spPr>
          <p:txBody>
            <a:bodyPr wrap="none" rtlCol="0">
              <a:spAutoFit/>
            </a:bodyPr>
            <a:lstStyle/>
            <a:p>
              <a:r>
                <a:rPr lang="en-US" sz="1400" dirty="0" smtClean="0">
                  <a:solidFill>
                    <a:srgbClr val="000090"/>
                  </a:solidFill>
                </a:rPr>
                <a:t>~0.4 mm/</a:t>
              </a:r>
              <a:r>
                <a:rPr lang="en-US" sz="1400" dirty="0" err="1" smtClean="0">
                  <a:solidFill>
                    <a:srgbClr val="000090"/>
                  </a:solidFill>
                </a:rPr>
                <a:t>yr</a:t>
              </a:r>
              <a:endParaRPr lang="en-US" sz="1400" dirty="0">
                <a:solidFill>
                  <a:srgbClr val="000090"/>
                </a:solidFill>
              </a:endParaRPr>
            </a:p>
          </p:txBody>
        </p:sp>
        <p:sp>
          <p:nvSpPr>
            <p:cNvPr id="37" name="TextBox 36"/>
            <p:cNvSpPr txBox="1"/>
            <p:nvPr/>
          </p:nvSpPr>
          <p:spPr>
            <a:xfrm>
              <a:off x="7681209" y="4823189"/>
              <a:ext cx="1217438" cy="307777"/>
            </a:xfrm>
            <a:prstGeom prst="rect">
              <a:avLst/>
            </a:prstGeom>
            <a:noFill/>
          </p:spPr>
          <p:txBody>
            <a:bodyPr wrap="none" rtlCol="0">
              <a:spAutoFit/>
            </a:bodyPr>
            <a:lstStyle/>
            <a:p>
              <a:pPr algn="ctr"/>
              <a:r>
                <a:rPr lang="en-US" sz="1400" dirty="0" smtClean="0">
                  <a:solidFill>
                    <a:srgbClr val="000090"/>
                  </a:solidFill>
                </a:rPr>
                <a:t>~8 mm down</a:t>
              </a:r>
            </a:p>
          </p:txBody>
        </p:sp>
      </p:grpSp>
    </p:spTree>
    <p:extLst>
      <p:ext uri="{BB962C8B-B14F-4D97-AF65-F5344CB8AC3E}">
        <p14:creationId xmlns:p14="http://schemas.microsoft.com/office/powerpoint/2010/main" val="3849357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99148" y="1054640"/>
            <a:ext cx="3931543" cy="5035060"/>
          </a:xfrm>
          <a:prstGeom prst="rect">
            <a:avLst/>
          </a:prstGeom>
        </p:spPr>
      </p:pic>
      <p:grpSp>
        <p:nvGrpSpPr>
          <p:cNvPr id="10" name="Group 9"/>
          <p:cNvGrpSpPr/>
          <p:nvPr/>
        </p:nvGrpSpPr>
        <p:grpSpPr>
          <a:xfrm>
            <a:off x="102058" y="1065982"/>
            <a:ext cx="3934853" cy="5023718"/>
            <a:chOff x="4456480" y="1043300"/>
            <a:chExt cx="4487183" cy="5746659"/>
          </a:xfrm>
        </p:grpSpPr>
        <p:pic>
          <p:nvPicPr>
            <p:cNvPr id="11" name="Picture 10"/>
            <p:cNvPicPr>
              <a:picLocks noChangeAspect="1"/>
            </p:cNvPicPr>
            <p:nvPr/>
          </p:nvPicPr>
          <p:blipFill>
            <a:blip r:embed="rId4"/>
            <a:stretch>
              <a:fillRect/>
            </a:stretch>
          </p:blipFill>
          <p:spPr>
            <a:xfrm>
              <a:off x="4456480" y="1043300"/>
              <a:ext cx="4487183" cy="5746659"/>
            </a:xfrm>
            <a:prstGeom prst="rect">
              <a:avLst/>
            </a:prstGeom>
          </p:spPr>
        </p:pic>
        <p:cxnSp>
          <p:nvCxnSpPr>
            <p:cNvPr id="12" name="Straight Connector 11"/>
            <p:cNvCxnSpPr/>
            <p:nvPr/>
          </p:nvCxnSpPr>
          <p:spPr>
            <a:xfrm flipV="1">
              <a:off x="5635800" y="1621652"/>
              <a:ext cx="2846249" cy="1315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35800" y="3300005"/>
              <a:ext cx="2846249" cy="12360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24460" y="5443307"/>
              <a:ext cx="2868928" cy="1927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635800" y="2959798"/>
              <a:ext cx="2846249" cy="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633688" y="2642273"/>
              <a:ext cx="873268" cy="307777"/>
            </a:xfrm>
            <a:prstGeom prst="rect">
              <a:avLst/>
            </a:prstGeom>
            <a:noFill/>
          </p:spPr>
          <p:txBody>
            <a:bodyPr wrap="none" rtlCol="0">
              <a:spAutoFit/>
            </a:bodyPr>
            <a:lstStyle/>
            <a:p>
              <a:r>
                <a:rPr lang="en-US" sz="1400" dirty="0" smtClean="0">
                  <a:solidFill>
                    <a:srgbClr val="000090"/>
                  </a:solidFill>
                </a:rPr>
                <a:t>19 years</a:t>
              </a:r>
              <a:endParaRPr lang="en-US" sz="1400" dirty="0">
                <a:solidFill>
                  <a:srgbClr val="000090"/>
                </a:solidFill>
              </a:endParaRPr>
            </a:p>
          </p:txBody>
        </p:sp>
        <p:cxnSp>
          <p:nvCxnSpPr>
            <p:cNvPr id="17" name="Straight Arrow Connector 16"/>
            <p:cNvCxnSpPr/>
            <p:nvPr/>
          </p:nvCxnSpPr>
          <p:spPr>
            <a:xfrm>
              <a:off x="8475695" y="1592608"/>
              <a:ext cx="6354" cy="136719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659243" y="2114261"/>
              <a:ext cx="833206" cy="523220"/>
            </a:xfrm>
            <a:prstGeom prst="rect">
              <a:avLst/>
            </a:prstGeom>
            <a:noFill/>
          </p:spPr>
          <p:txBody>
            <a:bodyPr wrap="none" rtlCol="0">
              <a:spAutoFit/>
            </a:bodyPr>
            <a:lstStyle/>
            <a:p>
              <a:pPr algn="ctr"/>
              <a:r>
                <a:rPr lang="en-US" sz="1400" dirty="0" smtClean="0">
                  <a:solidFill>
                    <a:srgbClr val="000090"/>
                  </a:solidFill>
                </a:rPr>
                <a:t>510 mm</a:t>
              </a:r>
            </a:p>
            <a:p>
              <a:pPr algn="ctr"/>
              <a:r>
                <a:rPr lang="en-US" sz="1400" dirty="0" smtClean="0">
                  <a:solidFill>
                    <a:srgbClr val="000090"/>
                  </a:solidFill>
                </a:rPr>
                <a:t>north</a:t>
              </a:r>
              <a:endParaRPr lang="en-US" sz="1400" dirty="0">
                <a:solidFill>
                  <a:srgbClr val="000090"/>
                </a:solidFill>
              </a:endParaRPr>
            </a:p>
          </p:txBody>
        </p:sp>
        <p:sp>
          <p:nvSpPr>
            <p:cNvPr id="19" name="TextBox 18"/>
            <p:cNvSpPr txBox="1"/>
            <p:nvPr/>
          </p:nvSpPr>
          <p:spPr>
            <a:xfrm>
              <a:off x="5550067" y="1853435"/>
              <a:ext cx="1082523" cy="307777"/>
            </a:xfrm>
            <a:prstGeom prst="rect">
              <a:avLst/>
            </a:prstGeom>
            <a:noFill/>
          </p:spPr>
          <p:txBody>
            <a:bodyPr wrap="none" rtlCol="0">
              <a:spAutoFit/>
            </a:bodyPr>
            <a:lstStyle/>
            <a:p>
              <a:r>
                <a:rPr lang="en-US" sz="1400" dirty="0" smtClean="0">
                  <a:solidFill>
                    <a:srgbClr val="000090"/>
                  </a:solidFill>
                </a:rPr>
                <a:t>26.8 mm/</a:t>
              </a:r>
              <a:r>
                <a:rPr lang="en-US" sz="1400" dirty="0" err="1" smtClean="0">
                  <a:solidFill>
                    <a:srgbClr val="000090"/>
                  </a:solidFill>
                </a:rPr>
                <a:t>yr</a:t>
              </a:r>
              <a:endParaRPr lang="en-US" sz="1400" dirty="0">
                <a:solidFill>
                  <a:srgbClr val="000090"/>
                </a:solidFill>
              </a:endParaRPr>
            </a:p>
          </p:txBody>
        </p:sp>
        <p:cxnSp>
          <p:nvCxnSpPr>
            <p:cNvPr id="20" name="Straight Arrow Connector 19"/>
            <p:cNvCxnSpPr/>
            <p:nvPr/>
          </p:nvCxnSpPr>
          <p:spPr>
            <a:xfrm>
              <a:off x="5611751" y="3309959"/>
              <a:ext cx="1369" cy="1271491"/>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623090" y="3808932"/>
              <a:ext cx="833206" cy="523220"/>
            </a:xfrm>
            <a:prstGeom prst="rect">
              <a:avLst/>
            </a:prstGeom>
            <a:noFill/>
          </p:spPr>
          <p:txBody>
            <a:bodyPr wrap="none" rtlCol="0">
              <a:spAutoFit/>
            </a:bodyPr>
            <a:lstStyle/>
            <a:p>
              <a:pPr algn="ctr"/>
              <a:r>
                <a:rPr lang="en-US" sz="1400" dirty="0" smtClean="0">
                  <a:solidFill>
                    <a:srgbClr val="000090"/>
                  </a:solidFill>
                </a:rPr>
                <a:t>475 mm</a:t>
              </a:r>
            </a:p>
            <a:p>
              <a:pPr algn="ctr"/>
              <a:r>
                <a:rPr lang="en-US" sz="1400" dirty="0" smtClean="0">
                  <a:solidFill>
                    <a:srgbClr val="000090"/>
                  </a:solidFill>
                </a:rPr>
                <a:t>west</a:t>
              </a:r>
              <a:endParaRPr lang="en-US" sz="1400" dirty="0">
                <a:solidFill>
                  <a:srgbClr val="000090"/>
                </a:solidFill>
              </a:endParaRPr>
            </a:p>
          </p:txBody>
        </p:sp>
        <p:sp>
          <p:nvSpPr>
            <p:cNvPr id="22" name="TextBox 21"/>
            <p:cNvSpPr txBox="1"/>
            <p:nvPr/>
          </p:nvSpPr>
          <p:spPr>
            <a:xfrm>
              <a:off x="7233318" y="3491405"/>
              <a:ext cx="1082523" cy="307777"/>
            </a:xfrm>
            <a:prstGeom prst="rect">
              <a:avLst/>
            </a:prstGeom>
            <a:noFill/>
          </p:spPr>
          <p:txBody>
            <a:bodyPr wrap="none" rtlCol="0">
              <a:spAutoFit/>
            </a:bodyPr>
            <a:lstStyle/>
            <a:p>
              <a:r>
                <a:rPr lang="en-US" sz="1400" dirty="0" smtClean="0">
                  <a:solidFill>
                    <a:srgbClr val="000090"/>
                  </a:solidFill>
                </a:rPr>
                <a:t>25.0 mm/</a:t>
              </a:r>
              <a:r>
                <a:rPr lang="en-US" sz="1400" dirty="0" err="1" smtClean="0">
                  <a:solidFill>
                    <a:srgbClr val="000090"/>
                  </a:solidFill>
                </a:rPr>
                <a:t>yr</a:t>
              </a:r>
              <a:endParaRPr lang="en-US" sz="1400" dirty="0">
                <a:solidFill>
                  <a:srgbClr val="000090"/>
                </a:solidFill>
              </a:endParaRPr>
            </a:p>
          </p:txBody>
        </p:sp>
        <p:cxnSp>
          <p:nvCxnSpPr>
            <p:cNvPr id="23" name="Straight Arrow Connector 22"/>
            <p:cNvCxnSpPr/>
            <p:nvPr/>
          </p:nvCxnSpPr>
          <p:spPr>
            <a:xfrm flipH="1">
              <a:off x="8482049" y="5424218"/>
              <a:ext cx="14954" cy="268574"/>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38411" y="5900512"/>
              <a:ext cx="1095172" cy="307777"/>
            </a:xfrm>
            <a:prstGeom prst="rect">
              <a:avLst/>
            </a:prstGeom>
            <a:noFill/>
          </p:spPr>
          <p:txBody>
            <a:bodyPr wrap="none" rtlCol="0">
              <a:spAutoFit/>
            </a:bodyPr>
            <a:lstStyle/>
            <a:p>
              <a:r>
                <a:rPr lang="en-US" sz="1400" dirty="0" smtClean="0">
                  <a:solidFill>
                    <a:srgbClr val="000090"/>
                  </a:solidFill>
                </a:rPr>
                <a:t>~0.4 mm/</a:t>
              </a:r>
              <a:r>
                <a:rPr lang="en-US" sz="1400" dirty="0" err="1" smtClean="0">
                  <a:solidFill>
                    <a:srgbClr val="000090"/>
                  </a:solidFill>
                </a:rPr>
                <a:t>yr</a:t>
              </a:r>
              <a:endParaRPr lang="en-US" sz="1400" dirty="0">
                <a:solidFill>
                  <a:srgbClr val="000090"/>
                </a:solidFill>
              </a:endParaRPr>
            </a:p>
          </p:txBody>
        </p:sp>
        <p:sp>
          <p:nvSpPr>
            <p:cNvPr id="25" name="TextBox 24"/>
            <p:cNvSpPr txBox="1"/>
            <p:nvPr/>
          </p:nvSpPr>
          <p:spPr>
            <a:xfrm>
              <a:off x="7681209" y="4823189"/>
              <a:ext cx="1217438" cy="307777"/>
            </a:xfrm>
            <a:prstGeom prst="rect">
              <a:avLst/>
            </a:prstGeom>
            <a:noFill/>
          </p:spPr>
          <p:txBody>
            <a:bodyPr wrap="none" rtlCol="0">
              <a:spAutoFit/>
            </a:bodyPr>
            <a:lstStyle/>
            <a:p>
              <a:pPr algn="ctr"/>
              <a:r>
                <a:rPr lang="en-US" sz="1400" dirty="0" smtClean="0">
                  <a:solidFill>
                    <a:srgbClr val="000090"/>
                  </a:solidFill>
                </a:rPr>
                <a:t>~8 mm down</a:t>
              </a:r>
            </a:p>
          </p:txBody>
        </p:sp>
      </p:grpSp>
      <p:sp>
        <p:nvSpPr>
          <p:cNvPr id="3" name="Content Placeholder 2"/>
          <p:cNvSpPr>
            <a:spLocks noGrp="1"/>
          </p:cNvSpPr>
          <p:nvPr>
            <p:ph idx="1"/>
          </p:nvPr>
        </p:nvSpPr>
        <p:spPr>
          <a:xfrm>
            <a:off x="133388" y="6073982"/>
            <a:ext cx="8750839" cy="797537"/>
          </a:xfrm>
        </p:spPr>
        <p:txBody>
          <a:bodyPr/>
          <a:lstStyle/>
          <a:p>
            <a:pPr marL="0" indent="0">
              <a:buNone/>
            </a:pPr>
            <a:r>
              <a:rPr lang="en-US" sz="2000" dirty="0" smtClean="0"/>
              <a:t>PBO also supplies “</a:t>
            </a:r>
            <a:r>
              <a:rPr lang="en-US" sz="2000" dirty="0" err="1" smtClean="0"/>
              <a:t>detrended</a:t>
            </a:r>
            <a:r>
              <a:rPr lang="en-US" sz="2000" dirty="0" smtClean="0"/>
              <a:t>” data with the average velocity subtracted out </a:t>
            </a:r>
            <a:r>
              <a:rPr lang="en-US" sz="2000" dirty="0"/>
              <a:t>t</a:t>
            </a:r>
            <a:r>
              <a:rPr lang="en-US" sz="2000" dirty="0" smtClean="0"/>
              <a:t>o observe other phenomena. In that case official velocity is given.</a:t>
            </a:r>
          </a:p>
        </p:txBody>
      </p:sp>
      <p:sp>
        <p:nvSpPr>
          <p:cNvPr id="2" name="Title 1"/>
          <p:cNvSpPr>
            <a:spLocks noGrp="1"/>
          </p:cNvSpPr>
          <p:nvPr>
            <p:ph type="title"/>
          </p:nvPr>
        </p:nvSpPr>
        <p:spPr/>
        <p:txBody>
          <a:bodyPr/>
          <a:lstStyle/>
          <a:p>
            <a:r>
              <a:rPr lang="en-US" dirty="0" err="1" smtClean="0"/>
              <a:t>Detrended</a:t>
            </a:r>
            <a:r>
              <a:rPr lang="en-US" dirty="0" smtClean="0"/>
              <a:t> GPS time data</a:t>
            </a:r>
            <a:endParaRPr lang="en-US" dirty="0"/>
          </a:p>
        </p:txBody>
      </p:sp>
      <p:sp>
        <p:nvSpPr>
          <p:cNvPr id="4" name="Oval 3"/>
          <p:cNvSpPr/>
          <p:nvPr/>
        </p:nvSpPr>
        <p:spPr>
          <a:xfrm>
            <a:off x="1069316" y="1769303"/>
            <a:ext cx="1096554" cy="3429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92068" y="1309589"/>
            <a:ext cx="911713" cy="3429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4" idx="6"/>
            <a:endCxn id="8" idx="2"/>
          </p:cNvCxnSpPr>
          <p:nvPr/>
        </p:nvCxnSpPr>
        <p:spPr>
          <a:xfrm flipV="1">
            <a:off x="2165870" y="1481039"/>
            <a:ext cx="3726198" cy="45971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268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a:t>
            </a:r>
            <a:r>
              <a:rPr lang="en-US" dirty="0" smtClean="0"/>
              <a:t>receivers all around us</a:t>
            </a:r>
            <a:endParaRPr lang="en-US" dirty="0"/>
          </a:p>
        </p:txBody>
      </p:sp>
      <p:pic>
        <p:nvPicPr>
          <p:cNvPr id="5" name="Picture 4"/>
          <p:cNvPicPr>
            <a:picLocks noChangeAspect="1"/>
          </p:cNvPicPr>
          <p:nvPr/>
        </p:nvPicPr>
        <p:blipFill rotWithShape="1">
          <a:blip r:embed="rId3"/>
          <a:srcRect l="32528" t="18569" r="12864" b="31363"/>
          <a:stretch/>
        </p:blipFill>
        <p:spPr>
          <a:xfrm rot="10800000">
            <a:off x="4705565" y="1139832"/>
            <a:ext cx="4264132" cy="2920147"/>
          </a:xfrm>
          <a:prstGeom prst="rect">
            <a:avLst/>
          </a:prstGeom>
        </p:spPr>
      </p:pic>
      <p:pic>
        <p:nvPicPr>
          <p:cNvPr id="6" name="Picture 5"/>
          <p:cNvPicPr>
            <a:picLocks noChangeAspect="1"/>
          </p:cNvPicPr>
          <p:nvPr/>
        </p:nvPicPr>
        <p:blipFill rotWithShape="1">
          <a:blip r:embed="rId4"/>
          <a:srcRect l="34664" t="9669" r="27348" b="8951"/>
          <a:stretch/>
        </p:blipFill>
        <p:spPr>
          <a:xfrm rot="10800000">
            <a:off x="3104537" y="3158967"/>
            <a:ext cx="2204928" cy="3528058"/>
          </a:xfrm>
          <a:prstGeom prst="rect">
            <a:avLst/>
          </a:prstGeom>
        </p:spPr>
      </p:pic>
      <p:pic>
        <p:nvPicPr>
          <p:cNvPr id="7" name="Picture 6"/>
          <p:cNvPicPr>
            <a:picLocks noChangeAspect="1"/>
          </p:cNvPicPr>
          <p:nvPr/>
        </p:nvPicPr>
        <p:blipFill rotWithShape="1">
          <a:blip r:embed="rId5"/>
          <a:srcRect l="37632" t="7602" r="28654" b="11018"/>
          <a:stretch/>
        </p:blipFill>
        <p:spPr>
          <a:xfrm rot="10800000">
            <a:off x="184535" y="1096409"/>
            <a:ext cx="2769728" cy="4993559"/>
          </a:xfrm>
          <a:prstGeom prst="rect">
            <a:avLst/>
          </a:prstGeom>
        </p:spPr>
      </p:pic>
    </p:spTree>
    <p:extLst>
      <p:ext uri="{BB962C8B-B14F-4D97-AF65-F5344CB8AC3E}">
        <p14:creationId xmlns:p14="http://schemas.microsoft.com/office/powerpoint/2010/main" val="406125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a site’s 3D speed?</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887" y="2396142"/>
            <a:ext cx="3448815" cy="446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2623993" y="2187573"/>
            <a:ext cx="3646825" cy="4670427"/>
          </a:xfrm>
          <a:prstGeom prst="rect">
            <a:avLst/>
          </a:prstGeom>
        </p:spPr>
      </p:pic>
      <p:grpSp>
        <p:nvGrpSpPr>
          <p:cNvPr id="3" name="Group 2"/>
          <p:cNvGrpSpPr/>
          <p:nvPr/>
        </p:nvGrpSpPr>
        <p:grpSpPr>
          <a:xfrm>
            <a:off x="351563" y="1493538"/>
            <a:ext cx="8412480" cy="627084"/>
            <a:chOff x="351563" y="1493538"/>
            <a:chExt cx="8412480" cy="627084"/>
          </a:xfrm>
        </p:grpSpPr>
        <p:sp>
          <p:nvSpPr>
            <p:cNvPr id="43012" name="Rectangle 3"/>
            <p:cNvSpPr>
              <a:spLocks/>
            </p:cNvSpPr>
            <p:nvPr/>
          </p:nvSpPr>
          <p:spPr bwMode="auto">
            <a:xfrm>
              <a:off x="351563" y="1493538"/>
              <a:ext cx="8412480" cy="55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400" dirty="0" smtClean="0">
                  <a:solidFill>
                    <a:schemeClr val="tx1"/>
                  </a:solidFill>
                </a:rPr>
                <a:t>Using </a:t>
              </a:r>
              <a:r>
                <a:rPr lang="en-US" sz="2400" dirty="0">
                  <a:solidFill>
                    <a:schemeClr val="tx1"/>
                  </a:solidFill>
                </a:rPr>
                <a:t>the Pythagorean Theorem </a:t>
              </a:r>
              <a:r>
                <a:rPr lang="en-US" sz="2400" dirty="0" smtClean="0">
                  <a:solidFill>
                    <a:schemeClr val="tx1"/>
                  </a:solidFill>
                </a:rPr>
                <a:t>(high </a:t>
              </a:r>
              <a:r>
                <a:rPr lang="en-US" sz="2400" dirty="0">
                  <a:solidFill>
                    <a:schemeClr val="tx1"/>
                  </a:solidFill>
                </a:rPr>
                <a:t>school math...)</a:t>
              </a:r>
              <a:r>
                <a:rPr lang="en-US" sz="2400" dirty="0" smtClean="0">
                  <a:solidFill>
                    <a:schemeClr val="tx1"/>
                  </a:solidFill>
                </a:rPr>
                <a:t>,</a:t>
              </a:r>
            </a:p>
            <a:p>
              <a:pPr>
                <a:lnSpc>
                  <a:spcPct val="200000"/>
                </a:lnSpc>
              </a:pPr>
              <a:r>
                <a:rPr lang="en-US" sz="2400" dirty="0" smtClean="0"/>
                <a:t>Speed =    (27.8)</a:t>
              </a:r>
              <a:r>
                <a:rPr lang="en-US" sz="2400" baseline="30000" dirty="0" smtClean="0"/>
                <a:t>2 </a:t>
              </a:r>
              <a:r>
                <a:rPr lang="en-US" sz="2400" dirty="0" smtClean="0"/>
                <a:t>+ (25.7)</a:t>
              </a:r>
              <a:r>
                <a:rPr lang="en-US" sz="2400" baseline="30000" dirty="0" smtClean="0"/>
                <a:t>2</a:t>
              </a:r>
              <a:r>
                <a:rPr lang="en-US" sz="2400" dirty="0" smtClean="0"/>
                <a:t> + (1.3)</a:t>
              </a:r>
              <a:r>
                <a:rPr lang="en-US" sz="2400" baseline="30000" dirty="0" smtClean="0"/>
                <a:t>2</a:t>
              </a:r>
              <a:r>
                <a:rPr lang="en-US" sz="2400" dirty="0" smtClean="0"/>
                <a:t>  = 37.9 mm/</a:t>
              </a:r>
              <a:r>
                <a:rPr lang="en-US" sz="2400" dirty="0" err="1" smtClean="0"/>
                <a:t>yr</a:t>
              </a:r>
              <a:endParaRPr lang="en-US" sz="2400" dirty="0"/>
            </a:p>
            <a:p>
              <a:r>
                <a:rPr lang="en-US" sz="2400" dirty="0" smtClean="0">
                  <a:solidFill>
                    <a:schemeClr val="tx1"/>
                  </a:solidFill>
                </a:rPr>
                <a:t> </a:t>
              </a:r>
              <a:endParaRPr lang="en-US" sz="2400" dirty="0">
                <a:solidFill>
                  <a:schemeClr val="tx1"/>
                </a:solidFill>
              </a:endParaRPr>
            </a:p>
          </p:txBody>
        </p:sp>
        <p:sp>
          <p:nvSpPr>
            <p:cNvPr id="2" name="Freeform 1"/>
            <p:cNvSpPr/>
            <p:nvPr/>
          </p:nvSpPr>
          <p:spPr>
            <a:xfrm>
              <a:off x="1621568" y="1689693"/>
              <a:ext cx="3481269" cy="430929"/>
            </a:xfrm>
            <a:custGeom>
              <a:avLst/>
              <a:gdLst>
                <a:gd name="connsiteX0" fmla="*/ 0 w 3481269"/>
                <a:gd name="connsiteY0" fmla="*/ 147423 h 430929"/>
                <a:gd name="connsiteX1" fmla="*/ 113397 w 3481269"/>
                <a:gd name="connsiteY1" fmla="*/ 430929 h 430929"/>
                <a:gd name="connsiteX2" fmla="*/ 181434 w 3481269"/>
                <a:gd name="connsiteY2" fmla="*/ 0 h 430929"/>
                <a:gd name="connsiteX3" fmla="*/ 3481269 w 3481269"/>
                <a:gd name="connsiteY3" fmla="*/ 0 h 430929"/>
                <a:gd name="connsiteX4" fmla="*/ 3481269 w 3481269"/>
                <a:gd name="connsiteY4" fmla="*/ 0 h 43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269" h="430929">
                  <a:moveTo>
                    <a:pt x="0" y="147423"/>
                  </a:moveTo>
                  <a:lnTo>
                    <a:pt x="113397" y="430929"/>
                  </a:lnTo>
                  <a:lnTo>
                    <a:pt x="181434" y="0"/>
                  </a:lnTo>
                  <a:lnTo>
                    <a:pt x="3481269" y="0"/>
                  </a:lnTo>
                  <a:lnTo>
                    <a:pt x="3481269" y="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02125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p:cNvSpPr>
          <p:nvPr/>
        </p:nvSpPr>
        <p:spPr bwMode="auto">
          <a:xfrm>
            <a:off x="488633" y="1068185"/>
            <a:ext cx="8161020" cy="76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400" dirty="0" smtClean="0">
                <a:solidFill>
                  <a:schemeClr val="tx1"/>
                </a:solidFill>
                <a:ea typeface="MS PGothic" pitchFamily="34" charset="-128"/>
              </a:rPr>
              <a:t>Using </a:t>
            </a:r>
            <a:r>
              <a:rPr lang="en-US" sz="2400" dirty="0">
                <a:solidFill>
                  <a:schemeClr val="tx1"/>
                </a:solidFill>
                <a:ea typeface="MS PGothic" pitchFamily="34" charset="-128"/>
              </a:rPr>
              <a:t>the </a:t>
            </a:r>
            <a:r>
              <a:rPr lang="en-US" sz="2400" b="1" dirty="0">
                <a:solidFill>
                  <a:schemeClr val="tx1"/>
                </a:solidFill>
                <a:ea typeface="MS PGothic" pitchFamily="34" charset="-128"/>
              </a:rPr>
              <a:t>horizontal components </a:t>
            </a:r>
            <a:r>
              <a:rPr lang="en-US" sz="2400" dirty="0">
                <a:solidFill>
                  <a:schemeClr val="tx1"/>
                </a:solidFill>
                <a:ea typeface="MS PGothic" pitchFamily="34" charset="-128"/>
              </a:rPr>
              <a:t>of velocity, </a:t>
            </a:r>
          </a:p>
          <a:p>
            <a:r>
              <a:rPr lang="en-US" sz="2400" dirty="0">
                <a:solidFill>
                  <a:schemeClr val="tx1"/>
                </a:solidFill>
                <a:ea typeface="MS PGothic" pitchFamily="34" charset="-128"/>
              </a:rPr>
              <a:t>and a bit of high-school </a:t>
            </a:r>
            <a:r>
              <a:rPr lang="en-US" sz="2400" dirty="0" smtClean="0">
                <a:solidFill>
                  <a:schemeClr val="tx1"/>
                </a:solidFill>
                <a:ea typeface="MS PGothic" pitchFamily="34" charset="-128"/>
              </a:rPr>
              <a:t>trigonometry…</a:t>
            </a:r>
            <a:endParaRPr lang="en-US" sz="2400" dirty="0">
              <a:solidFill>
                <a:schemeClr val="tx1"/>
              </a:solidFill>
              <a:ea typeface="MS PGothic" pitchFamily="34" charset="-128"/>
            </a:endParaRPr>
          </a:p>
        </p:txBody>
      </p:sp>
      <p:sp>
        <p:nvSpPr>
          <p:cNvPr id="2" name="Title 1"/>
          <p:cNvSpPr>
            <a:spLocks noGrp="1"/>
          </p:cNvSpPr>
          <p:nvPr>
            <p:ph type="title"/>
          </p:nvPr>
        </p:nvSpPr>
        <p:spPr/>
        <p:txBody>
          <a:bodyPr/>
          <a:lstStyle/>
          <a:p>
            <a:r>
              <a:rPr lang="en-US" dirty="0" smtClean="0"/>
              <a:t>What compass direction is the site moving?</a:t>
            </a:r>
            <a:endParaRPr lang="en-US" dirty="0"/>
          </a:p>
        </p:txBody>
      </p:sp>
      <p:sp>
        <p:nvSpPr>
          <p:cNvPr id="6" name="Rectangle 3"/>
          <p:cNvSpPr>
            <a:spLocks/>
          </p:cNvSpPr>
          <p:nvPr/>
        </p:nvSpPr>
        <p:spPr bwMode="auto">
          <a:xfrm>
            <a:off x="6397050" y="2373976"/>
            <a:ext cx="2650634" cy="226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400" dirty="0" smtClean="0">
                <a:solidFill>
                  <a:schemeClr val="tx1"/>
                </a:solidFill>
                <a:cs typeface="Arial" pitchFamily="34" charset="0"/>
              </a:rPr>
              <a:t>42.8</a:t>
            </a:r>
            <a:r>
              <a:rPr lang="en-US" sz="2400" dirty="0" smtClean="0">
                <a:cs typeface="Arial" pitchFamily="34" charset="0"/>
              </a:rPr>
              <a:t>°west of north</a:t>
            </a:r>
          </a:p>
          <a:p>
            <a:r>
              <a:rPr lang="en-US" sz="2400" dirty="0">
                <a:cs typeface="Arial" pitchFamily="34" charset="0"/>
              </a:rPr>
              <a:t>o</a:t>
            </a:r>
            <a:r>
              <a:rPr lang="en-US" sz="2400" dirty="0" smtClean="0">
                <a:solidFill>
                  <a:schemeClr val="tx1"/>
                </a:solidFill>
                <a:cs typeface="Arial" pitchFamily="34" charset="0"/>
              </a:rPr>
              <a:t>r</a:t>
            </a:r>
          </a:p>
          <a:p>
            <a:r>
              <a:rPr lang="en-US" sz="2400" dirty="0" smtClean="0">
                <a:cs typeface="Arial" pitchFamily="34" charset="0"/>
              </a:rPr>
              <a:t>317.2</a:t>
            </a:r>
            <a:r>
              <a:rPr lang="en-US" sz="2400" dirty="0" smtClean="0"/>
              <a:t>°azimuth</a:t>
            </a:r>
            <a:endParaRPr lang="en-US" sz="2400" dirty="0">
              <a:solidFill>
                <a:schemeClr val="tx1"/>
              </a:solidFill>
              <a:cs typeface="Arial" pitchFamily="34" charset="0"/>
            </a:endParaRPr>
          </a:p>
        </p:txBody>
      </p:sp>
      <p:grpSp>
        <p:nvGrpSpPr>
          <p:cNvPr id="18" name="Group 17"/>
          <p:cNvGrpSpPr/>
          <p:nvPr/>
        </p:nvGrpSpPr>
        <p:grpSpPr>
          <a:xfrm>
            <a:off x="362863" y="2109282"/>
            <a:ext cx="5795530" cy="4513408"/>
            <a:chOff x="544303" y="2109282"/>
            <a:chExt cx="5795530" cy="4513408"/>
          </a:xfrm>
        </p:grpSpPr>
        <p:cxnSp>
          <p:nvCxnSpPr>
            <p:cNvPr id="4" name="Straight Arrow Connector 3"/>
            <p:cNvCxnSpPr/>
            <p:nvPr/>
          </p:nvCxnSpPr>
          <p:spPr>
            <a:xfrm flipV="1">
              <a:off x="4944082" y="2506189"/>
              <a:ext cx="0" cy="36628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1406115" y="6180422"/>
              <a:ext cx="35266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1394775" y="2506189"/>
              <a:ext cx="3526628" cy="3674233"/>
            </a:xfrm>
            <a:prstGeom prst="straightConnector1">
              <a:avLst/>
            </a:prstGeom>
            <a:ln w="38100" cmpd="sng">
              <a:solidFill>
                <a:srgbClr val="00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78152" y="2663718"/>
              <a:ext cx="2954880" cy="369332"/>
            </a:xfrm>
            <a:prstGeom prst="rect">
              <a:avLst/>
            </a:prstGeom>
            <a:noFill/>
          </p:spPr>
          <p:txBody>
            <a:bodyPr wrap="none" rtlCol="0">
              <a:spAutoFit/>
            </a:bodyPr>
            <a:lstStyle/>
            <a:p>
              <a:r>
                <a:rPr lang="en-US" dirty="0" err="1"/>
                <a:t>θ</a:t>
              </a:r>
              <a:r>
                <a:rPr lang="en-US" dirty="0" smtClean="0"/>
                <a:t> = tan</a:t>
              </a:r>
              <a:r>
                <a:rPr lang="en-US" baseline="30000" dirty="0" smtClean="0"/>
                <a:t>-1</a:t>
              </a:r>
              <a:r>
                <a:rPr lang="en-US" dirty="0" smtClean="0"/>
                <a:t>(25.7/27.8) = 42.8°</a:t>
              </a:r>
              <a:endParaRPr lang="en-US" dirty="0"/>
            </a:p>
          </p:txBody>
        </p:sp>
        <p:sp>
          <p:nvSpPr>
            <p:cNvPr id="11" name="TextBox 10"/>
            <p:cNvSpPr txBox="1"/>
            <p:nvPr/>
          </p:nvSpPr>
          <p:spPr>
            <a:xfrm>
              <a:off x="4433798" y="5001039"/>
              <a:ext cx="313044" cy="369332"/>
            </a:xfrm>
            <a:prstGeom prst="rect">
              <a:avLst/>
            </a:prstGeom>
            <a:noFill/>
          </p:spPr>
          <p:txBody>
            <a:bodyPr wrap="none" rtlCol="0">
              <a:spAutoFit/>
            </a:bodyPr>
            <a:lstStyle/>
            <a:p>
              <a:r>
                <a:rPr lang="en-US" dirty="0" err="1"/>
                <a:t>θ</a:t>
              </a:r>
              <a:endParaRPr lang="en-US" dirty="0"/>
            </a:p>
          </p:txBody>
        </p:sp>
        <p:sp>
          <p:nvSpPr>
            <p:cNvPr id="12" name="Freeform 11"/>
            <p:cNvSpPr/>
            <p:nvPr/>
          </p:nvSpPr>
          <p:spPr>
            <a:xfrm>
              <a:off x="4377100" y="5363863"/>
              <a:ext cx="578321" cy="238207"/>
            </a:xfrm>
            <a:custGeom>
              <a:avLst/>
              <a:gdLst>
                <a:gd name="connsiteX0" fmla="*/ 0 w 578321"/>
                <a:gd name="connsiteY0" fmla="*/ 238207 h 238207"/>
                <a:gd name="connsiteX1" fmla="*/ 102057 w 578321"/>
                <a:gd name="connsiteY1" fmla="*/ 170166 h 238207"/>
                <a:gd name="connsiteX2" fmla="*/ 124736 w 578321"/>
                <a:gd name="connsiteY2" fmla="*/ 147485 h 238207"/>
                <a:gd name="connsiteX3" fmla="*/ 158755 w 578321"/>
                <a:gd name="connsiteY3" fmla="*/ 136145 h 238207"/>
                <a:gd name="connsiteX4" fmla="*/ 226793 w 578321"/>
                <a:gd name="connsiteY4" fmla="*/ 102125 h 238207"/>
                <a:gd name="connsiteX5" fmla="*/ 317510 w 578321"/>
                <a:gd name="connsiteY5" fmla="*/ 56764 h 238207"/>
                <a:gd name="connsiteX6" fmla="*/ 385548 w 578321"/>
                <a:gd name="connsiteY6" fmla="*/ 34083 h 238207"/>
                <a:gd name="connsiteX7" fmla="*/ 464925 w 578321"/>
                <a:gd name="connsiteY7" fmla="*/ 11403 h 238207"/>
                <a:gd name="connsiteX8" fmla="*/ 578321 w 578321"/>
                <a:gd name="connsiteY8" fmla="*/ 63 h 2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21" h="238207">
                  <a:moveTo>
                    <a:pt x="0" y="238207"/>
                  </a:moveTo>
                  <a:cubicBezTo>
                    <a:pt x="34019" y="215527"/>
                    <a:pt x="73147" y="199078"/>
                    <a:pt x="102057" y="170166"/>
                  </a:cubicBezTo>
                  <a:cubicBezTo>
                    <a:pt x="109617" y="162606"/>
                    <a:pt x="115568" y="152986"/>
                    <a:pt x="124736" y="147485"/>
                  </a:cubicBezTo>
                  <a:cubicBezTo>
                    <a:pt x="134986" y="141335"/>
                    <a:pt x="148064" y="141491"/>
                    <a:pt x="158755" y="136145"/>
                  </a:cubicBezTo>
                  <a:cubicBezTo>
                    <a:pt x="246684" y="92179"/>
                    <a:pt x="141286" y="130628"/>
                    <a:pt x="226793" y="102125"/>
                  </a:cubicBezTo>
                  <a:cubicBezTo>
                    <a:pt x="266376" y="62539"/>
                    <a:pt x="239328" y="82826"/>
                    <a:pt x="317510" y="56764"/>
                  </a:cubicBezTo>
                  <a:lnTo>
                    <a:pt x="385548" y="34083"/>
                  </a:lnTo>
                  <a:cubicBezTo>
                    <a:pt x="414694" y="24367"/>
                    <a:pt x="433601" y="17098"/>
                    <a:pt x="464925" y="11403"/>
                  </a:cubicBezTo>
                  <a:cubicBezTo>
                    <a:pt x="536113" y="-1541"/>
                    <a:pt x="525812" y="63"/>
                    <a:pt x="578321" y="63"/>
                  </a:cubicBezTo>
                </a:path>
              </a:pathLst>
            </a:cu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5000780" y="4139181"/>
              <a:ext cx="1339053" cy="369332"/>
            </a:xfrm>
            <a:prstGeom prst="rect">
              <a:avLst/>
            </a:prstGeom>
            <a:noFill/>
          </p:spPr>
          <p:txBody>
            <a:bodyPr wrap="none" rtlCol="0">
              <a:spAutoFit/>
            </a:bodyPr>
            <a:lstStyle/>
            <a:p>
              <a:r>
                <a:rPr lang="en-US" dirty="0" smtClean="0"/>
                <a:t>27.8 mm/</a:t>
              </a:r>
              <a:r>
                <a:rPr lang="en-US" dirty="0" err="1" smtClean="0"/>
                <a:t>yr</a:t>
              </a:r>
              <a:endParaRPr lang="en-US" dirty="0"/>
            </a:p>
          </p:txBody>
        </p:sp>
        <p:sp>
          <p:nvSpPr>
            <p:cNvPr id="14" name="TextBox 13"/>
            <p:cNvSpPr txBox="1"/>
            <p:nvPr/>
          </p:nvSpPr>
          <p:spPr>
            <a:xfrm>
              <a:off x="2483380" y="6203103"/>
              <a:ext cx="1339053" cy="369332"/>
            </a:xfrm>
            <a:prstGeom prst="rect">
              <a:avLst/>
            </a:prstGeom>
            <a:noFill/>
          </p:spPr>
          <p:txBody>
            <a:bodyPr wrap="none" rtlCol="0">
              <a:spAutoFit/>
            </a:bodyPr>
            <a:lstStyle/>
            <a:p>
              <a:r>
                <a:rPr lang="en-US" dirty="0" smtClean="0"/>
                <a:t>25.7 mm/</a:t>
              </a:r>
              <a:r>
                <a:rPr lang="en-US" dirty="0" err="1" smtClean="0"/>
                <a:t>yr</a:t>
              </a:r>
              <a:endParaRPr lang="en-US" dirty="0"/>
            </a:p>
          </p:txBody>
        </p:sp>
        <p:sp>
          <p:nvSpPr>
            <p:cNvPr id="15" name="TextBox 14"/>
            <p:cNvSpPr txBox="1"/>
            <p:nvPr/>
          </p:nvSpPr>
          <p:spPr>
            <a:xfrm>
              <a:off x="4581213" y="2120622"/>
              <a:ext cx="749123" cy="369332"/>
            </a:xfrm>
            <a:prstGeom prst="rect">
              <a:avLst/>
            </a:prstGeom>
            <a:noFill/>
          </p:spPr>
          <p:txBody>
            <a:bodyPr wrap="none" rtlCol="0">
              <a:spAutoFit/>
            </a:bodyPr>
            <a:lstStyle/>
            <a:p>
              <a:r>
                <a:rPr lang="en-US" dirty="0"/>
                <a:t>N</a:t>
              </a:r>
              <a:r>
                <a:rPr lang="en-US" dirty="0" smtClean="0"/>
                <a:t>orth</a:t>
              </a:r>
              <a:endParaRPr lang="en-US" dirty="0"/>
            </a:p>
          </p:txBody>
        </p:sp>
        <p:sp>
          <p:nvSpPr>
            <p:cNvPr id="16" name="TextBox 15"/>
            <p:cNvSpPr txBox="1"/>
            <p:nvPr/>
          </p:nvSpPr>
          <p:spPr>
            <a:xfrm>
              <a:off x="612340" y="5998979"/>
              <a:ext cx="706293" cy="369332"/>
            </a:xfrm>
            <a:prstGeom prst="rect">
              <a:avLst/>
            </a:prstGeom>
            <a:noFill/>
          </p:spPr>
          <p:txBody>
            <a:bodyPr wrap="none" rtlCol="0">
              <a:spAutoFit/>
            </a:bodyPr>
            <a:lstStyle/>
            <a:p>
              <a:r>
                <a:rPr lang="en-US" dirty="0" smtClean="0"/>
                <a:t>West</a:t>
              </a:r>
              <a:endParaRPr lang="en-US" dirty="0"/>
            </a:p>
          </p:txBody>
        </p:sp>
        <p:sp>
          <p:nvSpPr>
            <p:cNvPr id="17" name="Rectangle 16"/>
            <p:cNvSpPr/>
            <p:nvPr/>
          </p:nvSpPr>
          <p:spPr>
            <a:xfrm>
              <a:off x="544303" y="2109282"/>
              <a:ext cx="5771875" cy="4513408"/>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4821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09" y="1244639"/>
            <a:ext cx="7536398" cy="510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Map view of velocity</a:t>
            </a:r>
            <a:endParaRPr lang="en-US" dirty="0"/>
          </a:p>
        </p:txBody>
      </p:sp>
      <p:cxnSp>
        <p:nvCxnSpPr>
          <p:cNvPr id="4" name="Straight Arrow Connector 3"/>
          <p:cNvCxnSpPr/>
          <p:nvPr/>
        </p:nvCxnSpPr>
        <p:spPr>
          <a:xfrm flipH="1" flipV="1">
            <a:off x="5652834" y="6217919"/>
            <a:ext cx="1475509" cy="1"/>
          </a:xfrm>
          <a:prstGeom prst="straightConnector1">
            <a:avLst/>
          </a:prstGeom>
          <a:ln w="57150">
            <a:solidFill>
              <a:srgbClr val="FF000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28343" y="6000004"/>
            <a:ext cx="1197764" cy="369332"/>
          </a:xfrm>
          <a:prstGeom prst="rect">
            <a:avLst/>
          </a:prstGeom>
          <a:noFill/>
        </p:spPr>
        <p:txBody>
          <a:bodyPr wrap="none" rtlCol="0">
            <a:spAutoFit/>
          </a:bodyPr>
          <a:lstStyle/>
          <a:p>
            <a:r>
              <a:rPr lang="en-US" b="1" dirty="0" smtClean="0">
                <a:solidFill>
                  <a:srgbClr val="FF0000"/>
                </a:solidFill>
              </a:rPr>
              <a:t>20 mm/</a:t>
            </a:r>
            <a:r>
              <a:rPr lang="en-US" b="1" dirty="0" err="1" smtClean="0">
                <a:solidFill>
                  <a:srgbClr val="FF0000"/>
                </a:solidFill>
              </a:rPr>
              <a:t>yr</a:t>
            </a:r>
            <a:endParaRPr lang="en-US" b="1" dirty="0">
              <a:solidFill>
                <a:srgbClr val="FF0000"/>
              </a:solidFill>
            </a:endParaRPr>
          </a:p>
        </p:txBody>
      </p:sp>
    </p:spTree>
    <p:extLst>
      <p:ext uri="{BB962C8B-B14F-4D97-AF65-F5344CB8AC3E}">
        <p14:creationId xmlns:p14="http://schemas.microsoft.com/office/powerpoint/2010/main" val="392065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09" y="1245779"/>
            <a:ext cx="7536398" cy="509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Two different velocities</a:t>
            </a:r>
            <a:endParaRPr lang="en-US" dirty="0"/>
          </a:p>
        </p:txBody>
      </p:sp>
      <p:sp>
        <p:nvSpPr>
          <p:cNvPr id="3" name="Content Placeholder 2"/>
          <p:cNvSpPr>
            <a:spLocks noGrp="1"/>
          </p:cNvSpPr>
          <p:nvPr>
            <p:ph idx="1"/>
          </p:nvPr>
        </p:nvSpPr>
        <p:spPr>
          <a:xfrm>
            <a:off x="443108" y="6340535"/>
            <a:ext cx="8229600" cy="587808"/>
          </a:xfrm>
        </p:spPr>
        <p:txBody>
          <a:bodyPr/>
          <a:lstStyle/>
          <a:p>
            <a:pPr marL="0" indent="0">
              <a:buNone/>
            </a:pPr>
            <a:r>
              <a:rPr lang="en-US" sz="2600" dirty="0" smtClean="0"/>
              <a:t>Same process yields much slower velocity at BEMT</a:t>
            </a:r>
            <a:endParaRPr lang="en-US" sz="2600" dirty="0"/>
          </a:p>
        </p:txBody>
      </p:sp>
      <p:cxnSp>
        <p:nvCxnSpPr>
          <p:cNvPr id="4" name="Straight Arrow Connector 3"/>
          <p:cNvCxnSpPr/>
          <p:nvPr/>
        </p:nvCxnSpPr>
        <p:spPr>
          <a:xfrm flipH="1" flipV="1">
            <a:off x="5652834" y="6217919"/>
            <a:ext cx="1475509" cy="1"/>
          </a:xfrm>
          <a:prstGeom prst="straightConnector1">
            <a:avLst/>
          </a:prstGeom>
          <a:ln w="57150">
            <a:solidFill>
              <a:srgbClr val="FF000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28343" y="6000004"/>
            <a:ext cx="1197764" cy="369332"/>
          </a:xfrm>
          <a:prstGeom prst="rect">
            <a:avLst/>
          </a:prstGeom>
          <a:noFill/>
        </p:spPr>
        <p:txBody>
          <a:bodyPr wrap="none" rtlCol="0">
            <a:spAutoFit/>
          </a:bodyPr>
          <a:lstStyle/>
          <a:p>
            <a:r>
              <a:rPr lang="en-US" b="1" dirty="0" smtClean="0">
                <a:solidFill>
                  <a:srgbClr val="FF0000"/>
                </a:solidFill>
              </a:rPr>
              <a:t>20 mm/</a:t>
            </a:r>
            <a:r>
              <a:rPr lang="en-US" b="1" dirty="0" err="1" smtClean="0">
                <a:solidFill>
                  <a:srgbClr val="FF0000"/>
                </a:solidFill>
              </a:rPr>
              <a:t>yr</a:t>
            </a:r>
            <a:endParaRPr lang="en-US" b="1" dirty="0">
              <a:solidFill>
                <a:srgbClr val="FF0000"/>
              </a:solidFill>
            </a:endParaRPr>
          </a:p>
        </p:txBody>
      </p:sp>
      <p:sp>
        <p:nvSpPr>
          <p:cNvPr id="5" name="TextBox 4"/>
          <p:cNvSpPr txBox="1"/>
          <p:nvPr/>
        </p:nvSpPr>
        <p:spPr>
          <a:xfrm>
            <a:off x="2566554" y="2088573"/>
            <a:ext cx="3621504" cy="523220"/>
          </a:xfrm>
          <a:prstGeom prst="rect">
            <a:avLst/>
          </a:prstGeom>
          <a:solidFill>
            <a:schemeClr val="tx2">
              <a:lumMod val="60000"/>
              <a:lumOff val="40000"/>
            </a:schemeClr>
          </a:solidFill>
        </p:spPr>
        <p:txBody>
          <a:bodyPr wrap="none" rtlCol="0">
            <a:spAutoFit/>
          </a:bodyPr>
          <a:lstStyle/>
          <a:p>
            <a:r>
              <a:rPr lang="en-US" sz="2800" b="1" dirty="0" smtClean="0">
                <a:solidFill>
                  <a:srgbClr val="FFC000"/>
                </a:solidFill>
              </a:rPr>
              <a:t>Why the difference?</a:t>
            </a:r>
            <a:endParaRPr lang="en-US" sz="2800" b="1" dirty="0">
              <a:solidFill>
                <a:srgbClr val="FFC000"/>
              </a:solidFill>
            </a:endParaRPr>
          </a:p>
        </p:txBody>
      </p:sp>
    </p:spTree>
    <p:extLst>
      <p:ext uri="{BB962C8B-B14F-4D97-AF65-F5344CB8AC3E}">
        <p14:creationId xmlns:p14="http://schemas.microsoft.com/office/powerpoint/2010/main" val="1940300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09" y="1318516"/>
            <a:ext cx="7536398" cy="509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San Andreas Fault!</a:t>
            </a:r>
            <a:endParaRPr lang="en-US" dirty="0"/>
          </a:p>
        </p:txBody>
      </p:sp>
      <p:cxnSp>
        <p:nvCxnSpPr>
          <p:cNvPr id="4" name="Straight Arrow Connector 3"/>
          <p:cNvCxnSpPr/>
          <p:nvPr/>
        </p:nvCxnSpPr>
        <p:spPr>
          <a:xfrm flipH="1" flipV="1">
            <a:off x="5652834" y="6217919"/>
            <a:ext cx="1475509" cy="1"/>
          </a:xfrm>
          <a:prstGeom prst="straightConnector1">
            <a:avLst/>
          </a:prstGeom>
          <a:ln w="57150">
            <a:solidFill>
              <a:srgbClr val="FF000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28343" y="6000004"/>
            <a:ext cx="1197764" cy="369332"/>
          </a:xfrm>
          <a:prstGeom prst="rect">
            <a:avLst/>
          </a:prstGeom>
          <a:noFill/>
        </p:spPr>
        <p:txBody>
          <a:bodyPr wrap="none" rtlCol="0">
            <a:spAutoFit/>
          </a:bodyPr>
          <a:lstStyle/>
          <a:p>
            <a:r>
              <a:rPr lang="en-US" b="1" dirty="0" smtClean="0">
                <a:solidFill>
                  <a:srgbClr val="FF0000"/>
                </a:solidFill>
              </a:rPr>
              <a:t>20 mm/</a:t>
            </a:r>
            <a:r>
              <a:rPr lang="en-US" b="1" dirty="0" err="1" smtClean="0">
                <a:solidFill>
                  <a:srgbClr val="FF0000"/>
                </a:solidFill>
              </a:rPr>
              <a:t>yr</a:t>
            </a:r>
            <a:endParaRPr lang="en-US" b="1" dirty="0">
              <a:solidFill>
                <a:srgbClr val="FF0000"/>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258253"/>
            <a:ext cx="7526007" cy="510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173462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1" y="1122218"/>
            <a:ext cx="5598622" cy="55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Reference Frames</a:t>
            </a:r>
            <a:endParaRPr lang="en-US" dirty="0"/>
          </a:p>
        </p:txBody>
      </p:sp>
      <p:sp>
        <p:nvSpPr>
          <p:cNvPr id="3" name="Content Placeholder 2"/>
          <p:cNvSpPr>
            <a:spLocks noGrp="1"/>
          </p:cNvSpPr>
          <p:nvPr>
            <p:ph idx="1"/>
          </p:nvPr>
        </p:nvSpPr>
        <p:spPr>
          <a:xfrm>
            <a:off x="5818908" y="1073150"/>
            <a:ext cx="3221183" cy="5395913"/>
          </a:xfrm>
        </p:spPr>
        <p:txBody>
          <a:bodyPr/>
          <a:lstStyle/>
          <a:p>
            <a:pPr marL="0" indent="0">
              <a:buNone/>
            </a:pPr>
            <a:r>
              <a:rPr lang="en-US" sz="2600" dirty="0" smtClean="0"/>
              <a:t>All velocities are RELATIVE to a given </a:t>
            </a:r>
            <a:r>
              <a:rPr lang="en-US" sz="2600" b="1" u="sng" dirty="0" smtClean="0"/>
              <a:t>reference frame</a:t>
            </a:r>
          </a:p>
          <a:p>
            <a:r>
              <a:rPr lang="en-US" sz="2600" dirty="0" smtClean="0"/>
              <a:t>Velocities compared to </a:t>
            </a:r>
            <a:r>
              <a:rPr lang="en-US" sz="2600" u="sng" dirty="0" smtClean="0"/>
              <a:t>International Terrestrial Reference Frame 2008</a:t>
            </a:r>
            <a:r>
              <a:rPr lang="en-US" sz="2600" dirty="0" smtClean="0"/>
              <a:t> (</a:t>
            </a:r>
            <a:r>
              <a:rPr lang="en-US" sz="2600" u="sng" dirty="0" smtClean="0"/>
              <a:t>IGS08</a:t>
            </a:r>
            <a:r>
              <a:rPr lang="en-US" sz="2600" dirty="0" smtClean="0"/>
              <a:t> is GPS reference frame name)</a:t>
            </a:r>
            <a:endParaRPr lang="en-US" sz="2600" u="sng" dirty="0" smtClean="0"/>
          </a:p>
          <a:p>
            <a:r>
              <a:rPr lang="en-US" sz="2600" dirty="0"/>
              <a:t>H</a:t>
            </a:r>
            <a:r>
              <a:rPr lang="en-US" sz="2600" dirty="0" smtClean="0"/>
              <a:t>ot spot constellation as “stable”</a:t>
            </a:r>
            <a:endParaRPr lang="en-US" sz="2600" dirty="0"/>
          </a:p>
        </p:txBody>
      </p:sp>
    </p:spTree>
    <p:extLst>
      <p:ext uri="{BB962C8B-B14F-4D97-AF65-F5344CB8AC3E}">
        <p14:creationId xmlns:p14="http://schemas.microsoft.com/office/powerpoint/2010/main" val="310432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1" y="1122218"/>
            <a:ext cx="5598622" cy="55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Reference Frames</a:t>
            </a:r>
            <a:endParaRPr lang="en-US" dirty="0"/>
          </a:p>
        </p:txBody>
      </p:sp>
      <p:sp>
        <p:nvSpPr>
          <p:cNvPr id="3" name="Content Placeholder 2"/>
          <p:cNvSpPr>
            <a:spLocks noGrp="1"/>
          </p:cNvSpPr>
          <p:nvPr>
            <p:ph idx="1"/>
          </p:nvPr>
        </p:nvSpPr>
        <p:spPr>
          <a:xfrm>
            <a:off x="5818908" y="1073150"/>
            <a:ext cx="3221183" cy="5395913"/>
          </a:xfrm>
        </p:spPr>
        <p:txBody>
          <a:bodyPr/>
          <a:lstStyle/>
          <a:p>
            <a:pPr marL="0" indent="0">
              <a:buNone/>
            </a:pPr>
            <a:r>
              <a:rPr lang="en-US" sz="2600" dirty="0" smtClean="0"/>
              <a:t>All velocities are RELATIVE to a given </a:t>
            </a:r>
            <a:r>
              <a:rPr lang="en-US" sz="2600" b="1" u="sng" dirty="0" smtClean="0"/>
              <a:t>reference frame</a:t>
            </a:r>
          </a:p>
          <a:p>
            <a:r>
              <a:rPr lang="en-US" sz="2600" dirty="0" smtClean="0"/>
              <a:t>Velocities compared to stable North </a:t>
            </a:r>
            <a:r>
              <a:rPr lang="en-US" sz="2600" smtClean="0"/>
              <a:t>America (called NAM08 reference frame)</a:t>
            </a:r>
            <a:endParaRPr lang="en-US" sz="2600" dirty="0" smtClean="0"/>
          </a:p>
          <a:p>
            <a:r>
              <a:rPr lang="en-US" sz="2600" dirty="0" smtClean="0"/>
              <a:t>Eastern North America as “stable”</a:t>
            </a:r>
            <a:endParaRPr lang="en-US" sz="2600" dirty="0"/>
          </a:p>
        </p:txBody>
      </p:sp>
    </p:spTree>
    <p:extLst>
      <p:ext uri="{BB962C8B-B14F-4D97-AF65-F5344CB8AC3E}">
        <p14:creationId xmlns:p14="http://schemas.microsoft.com/office/powerpoint/2010/main" val="163052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title"/>
          </p:nvPr>
        </p:nvSpPr>
        <p:spPr>
          <a:xfrm>
            <a:off x="2473325" y="60325"/>
            <a:ext cx="6670675" cy="673100"/>
          </a:xfrm>
        </p:spPr>
        <p:txBody>
          <a:bodyPr/>
          <a:lstStyle/>
          <a:p>
            <a:r>
              <a:rPr lang="en-US" smtClean="0"/>
              <a:t>The Global Positioning System</a:t>
            </a:r>
          </a:p>
        </p:txBody>
      </p:sp>
      <p:sp>
        <p:nvSpPr>
          <p:cNvPr id="107526" name="Rectangle 5"/>
          <p:cNvSpPr>
            <a:spLocks noChangeArrowheads="1"/>
          </p:cNvSpPr>
          <p:nvPr/>
        </p:nvSpPr>
        <p:spPr bwMode="auto">
          <a:xfrm>
            <a:off x="4797282" y="1438275"/>
            <a:ext cx="4343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600" dirty="0" smtClean="0"/>
              <a:t>24-32 </a:t>
            </a:r>
            <a:r>
              <a:rPr lang="en-US" sz="2600" dirty="0"/>
              <a:t>satellites</a:t>
            </a:r>
          </a:p>
          <a:p>
            <a:pPr marL="342900" indent="-342900">
              <a:spcBef>
                <a:spcPct val="20000"/>
              </a:spcBef>
              <a:buFontTx/>
              <a:buChar char="•"/>
            </a:pPr>
            <a:r>
              <a:rPr lang="en-US" sz="2600" dirty="0"/>
              <a:t>20,200 km altitude</a:t>
            </a:r>
          </a:p>
          <a:p>
            <a:pPr marL="342900" indent="-342900">
              <a:spcBef>
                <a:spcPct val="20000"/>
              </a:spcBef>
              <a:buFontTx/>
              <a:buChar char="•"/>
            </a:pPr>
            <a:r>
              <a:rPr lang="en-US" sz="2600" dirty="0"/>
              <a:t>55 degrees inclination</a:t>
            </a:r>
          </a:p>
          <a:p>
            <a:pPr marL="342900" indent="-342900">
              <a:spcBef>
                <a:spcPct val="20000"/>
              </a:spcBef>
              <a:buFontTx/>
              <a:buChar char="•"/>
            </a:pPr>
            <a:r>
              <a:rPr lang="en-US" sz="2600" dirty="0"/>
              <a:t>12 hour orbital period</a:t>
            </a:r>
          </a:p>
          <a:p>
            <a:pPr marL="342900" indent="-342900">
              <a:lnSpc>
                <a:spcPct val="90000"/>
              </a:lnSpc>
              <a:spcBef>
                <a:spcPct val="20000"/>
              </a:spcBef>
              <a:buFontTx/>
              <a:buChar char="•"/>
            </a:pPr>
            <a:r>
              <a:rPr lang="en-US" sz="2600" dirty="0"/>
              <a:t>Need 4 satellites to be accurate</a:t>
            </a:r>
          </a:p>
          <a:p>
            <a:pPr marL="342900" indent="-342900">
              <a:lnSpc>
                <a:spcPct val="90000"/>
              </a:lnSpc>
              <a:spcBef>
                <a:spcPct val="20000"/>
              </a:spcBef>
              <a:buFontTx/>
              <a:buChar char="•"/>
            </a:pPr>
            <a:r>
              <a:rPr lang="en-US" sz="2600" dirty="0" smtClean="0"/>
              <a:t>Ground </a:t>
            </a:r>
            <a:r>
              <a:rPr lang="en-US" sz="2600" dirty="0"/>
              <a:t>control </a:t>
            </a:r>
            <a:r>
              <a:rPr lang="en-US" sz="2600" dirty="0" smtClean="0"/>
              <a:t>stations</a:t>
            </a:r>
            <a:endParaRPr lang="en-US" sz="2600" dirty="0"/>
          </a:p>
          <a:p>
            <a:pPr marL="342900" indent="-342900">
              <a:lnSpc>
                <a:spcPct val="90000"/>
              </a:lnSpc>
              <a:spcBef>
                <a:spcPct val="20000"/>
              </a:spcBef>
              <a:buFontTx/>
              <a:buChar char="•"/>
            </a:pPr>
            <a:r>
              <a:rPr lang="en-US" sz="2600" dirty="0" smtClean="0"/>
              <a:t>Each </a:t>
            </a:r>
            <a:r>
              <a:rPr lang="en-US" sz="2600" dirty="0"/>
              <a:t>satellite passes over a ground monitoring station every 12 hours</a:t>
            </a:r>
          </a:p>
        </p:txBody>
      </p:sp>
      <p:pic>
        <p:nvPicPr>
          <p:cNvPr id="3" name="Picture 2" descr="ConstellationGP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27" y="1114746"/>
            <a:ext cx="3868685" cy="3094948"/>
          </a:xfrm>
          <a:prstGeom prst="rect">
            <a:avLst/>
          </a:prstGeom>
        </p:spPr>
      </p:pic>
      <p:pic>
        <p:nvPicPr>
          <p:cNvPr id="5" name="Picture 4"/>
          <p:cNvPicPr>
            <a:picLocks noChangeAspect="1"/>
          </p:cNvPicPr>
          <p:nvPr/>
        </p:nvPicPr>
        <p:blipFill>
          <a:blip r:embed="rId4"/>
          <a:stretch>
            <a:fillRect/>
          </a:stretch>
        </p:blipFill>
        <p:spPr>
          <a:xfrm>
            <a:off x="93323" y="4277092"/>
            <a:ext cx="4712360" cy="2520565"/>
          </a:xfrm>
          <a:prstGeom prst="rect">
            <a:avLst/>
          </a:prstGeom>
        </p:spPr>
      </p:pic>
    </p:spTree>
    <p:extLst>
      <p:ext uri="{BB962C8B-B14F-4D97-AF65-F5344CB8AC3E}">
        <p14:creationId xmlns:p14="http://schemas.microsoft.com/office/powerpoint/2010/main" val="35714146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Satellite</a:t>
            </a:r>
            <a:endParaRPr lang="en-US" dirty="0"/>
          </a:p>
        </p:txBody>
      </p:sp>
      <p:sp>
        <p:nvSpPr>
          <p:cNvPr id="5" name="Rectangle 4"/>
          <p:cNvSpPr>
            <a:spLocks/>
          </p:cNvSpPr>
          <p:nvPr/>
        </p:nvSpPr>
        <p:spPr bwMode="auto">
          <a:xfrm>
            <a:off x="1452935" y="6342197"/>
            <a:ext cx="5986982"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200" dirty="0" smtClean="0"/>
              <a:t>Artist’s </a:t>
            </a:r>
            <a:r>
              <a:rPr lang="en-US" sz="1200" dirty="0"/>
              <a:t>conception of a GPS Block II-F satellite in Earth orbit. (</a:t>
            </a:r>
            <a:r>
              <a:rPr lang="en-US" sz="1200" dirty="0" smtClean="0"/>
              <a:t>public domain from NASA)</a:t>
            </a:r>
            <a:endParaRPr lang="en-US" sz="1200" dirty="0"/>
          </a:p>
        </p:txBody>
      </p:sp>
      <p:pic>
        <p:nvPicPr>
          <p:cNvPr id="6" name="Picture 5"/>
          <p:cNvPicPr>
            <a:picLocks noChangeAspect="1"/>
          </p:cNvPicPr>
          <p:nvPr/>
        </p:nvPicPr>
        <p:blipFill>
          <a:blip r:embed="rId3"/>
          <a:stretch>
            <a:fillRect/>
          </a:stretch>
        </p:blipFill>
        <p:spPr>
          <a:xfrm>
            <a:off x="1302603" y="1129362"/>
            <a:ext cx="6274203" cy="5026847"/>
          </a:xfrm>
          <a:prstGeom prst="rect">
            <a:avLst/>
          </a:prstGeom>
        </p:spPr>
      </p:pic>
    </p:spTree>
    <p:extLst>
      <p:ext uri="{BB962C8B-B14F-4D97-AF65-F5344CB8AC3E}">
        <p14:creationId xmlns:p14="http://schemas.microsoft.com/office/powerpoint/2010/main" val="39486744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p:cNvSpPr>
          <p:nvPr/>
        </p:nvSpPr>
        <p:spPr bwMode="auto">
          <a:xfrm>
            <a:off x="5027305" y="6597952"/>
            <a:ext cx="40309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r"/>
            <a:r>
              <a:rPr lang="en-US" sz="1300">
                <a:ea typeface="ＭＳ Ｐゴシック" charset="0"/>
                <a:cs typeface="ＭＳ Ｐゴシック" charset="0"/>
              </a:rPr>
              <a:t>http://en.wikipedia.org/wiki/Global_Positioning_System</a:t>
            </a:r>
          </a:p>
        </p:txBody>
      </p:sp>
      <p:sp>
        <p:nvSpPr>
          <p:cNvPr id="2" name="Title 1"/>
          <p:cNvSpPr>
            <a:spLocks noGrp="1"/>
          </p:cNvSpPr>
          <p:nvPr>
            <p:ph type="title"/>
          </p:nvPr>
        </p:nvSpPr>
        <p:spPr/>
        <p:txBody>
          <a:bodyPr/>
          <a:lstStyle/>
          <a:p>
            <a:r>
              <a:rPr lang="en-US" dirty="0" smtClean="0"/>
              <a:t>Ground control stations</a:t>
            </a:r>
            <a:endParaRPr lang="en-US" dirty="0"/>
          </a:p>
        </p:txBody>
      </p:sp>
      <p:sp>
        <p:nvSpPr>
          <p:cNvPr id="3" name="Content Placeholder 2"/>
          <p:cNvSpPr>
            <a:spLocks noGrp="1"/>
          </p:cNvSpPr>
          <p:nvPr>
            <p:ph idx="1"/>
          </p:nvPr>
        </p:nvSpPr>
        <p:spPr/>
        <p:txBody>
          <a:bodyPr/>
          <a:lstStyle/>
          <a:p>
            <a:pPr marL="0" indent="0">
              <a:spcBef>
                <a:spcPts val="2700"/>
              </a:spcBef>
              <a:buNone/>
            </a:pPr>
            <a:r>
              <a:rPr lang="en-US" sz="2800" dirty="0">
                <a:ea typeface="ＭＳ Ｐゴシック" charset="0"/>
                <a:cs typeface="ＭＳ Ｐゴシック" charset="0"/>
              </a:rPr>
              <a:t>The tracking information from the monitoring stations is sent to the </a:t>
            </a:r>
            <a:r>
              <a:rPr lang="en-US" sz="2800" b="1" dirty="0">
                <a:ea typeface="ＭＳ Ｐゴシック" charset="0"/>
                <a:cs typeface="ＭＳ Ｐゴシック" charset="0"/>
              </a:rPr>
              <a:t>Air Force Space Command</a:t>
            </a:r>
            <a:r>
              <a:rPr lang="en-US" sz="2800" dirty="0">
                <a:ea typeface="ＭＳ Ｐゴシック" charset="0"/>
                <a:cs typeface="ＭＳ Ｐゴシック" charset="0"/>
              </a:rPr>
              <a:t>, which is operated by the </a:t>
            </a:r>
            <a:r>
              <a:rPr lang="en-US" sz="2800" b="1" dirty="0">
                <a:ea typeface="ＭＳ Ｐゴシック" charset="0"/>
                <a:cs typeface="ＭＳ Ｐゴシック" charset="0"/>
              </a:rPr>
              <a:t>2nd Space Operations Squadron</a:t>
            </a:r>
            <a:r>
              <a:rPr lang="en-US" sz="2800" dirty="0">
                <a:ea typeface="ＭＳ Ｐゴシック" charset="0"/>
                <a:cs typeface="ＭＳ Ｐゴシック" charset="0"/>
              </a:rPr>
              <a:t> (</a:t>
            </a:r>
            <a:r>
              <a:rPr lang="en-US" sz="2800" b="1" dirty="0">
                <a:ea typeface="ＭＳ Ｐゴシック" charset="0"/>
                <a:cs typeface="ＭＳ Ｐゴシック" charset="0"/>
              </a:rPr>
              <a:t>2 SOPS</a:t>
            </a:r>
            <a:r>
              <a:rPr lang="en-US" sz="2800" dirty="0">
                <a:ea typeface="ＭＳ Ｐゴシック" charset="0"/>
                <a:cs typeface="ＭＳ Ｐゴシック" charset="0"/>
              </a:rPr>
              <a:t>) of the US Air Force.  </a:t>
            </a:r>
          </a:p>
          <a:p>
            <a:pPr marL="0" indent="0">
              <a:spcBef>
                <a:spcPts val="1800"/>
              </a:spcBef>
              <a:buNone/>
            </a:pPr>
            <a:r>
              <a:rPr lang="en-US" sz="2800" b="1" dirty="0">
                <a:ea typeface="ＭＳ Ｐゴシック" charset="0"/>
                <a:cs typeface="ＭＳ Ｐゴシック" charset="0"/>
              </a:rPr>
              <a:t>2 SOPS</a:t>
            </a:r>
            <a:r>
              <a:rPr lang="en-US" sz="2800" dirty="0">
                <a:ea typeface="ＭＳ Ｐゴシック" charset="0"/>
                <a:cs typeface="ＭＳ Ｐゴシック" charset="0"/>
              </a:rPr>
              <a:t> contacts each GPS satellite regularly with a navigational update using the dedicated ground antennas.  </a:t>
            </a:r>
          </a:p>
          <a:p>
            <a:pPr marL="0" indent="0">
              <a:spcBef>
                <a:spcPts val="2700"/>
              </a:spcBef>
              <a:buNone/>
            </a:pPr>
            <a:r>
              <a:rPr lang="en-US" sz="2800" dirty="0">
                <a:ea typeface="ＭＳ Ｐゴシック" charset="0"/>
                <a:cs typeface="ＭＳ Ｐゴシック" charset="0"/>
              </a:rPr>
              <a:t>These updates synchronize the atomic clocks on the satellites to within a few nanoseconds of each other, and adjust the ephemeris of each satellite's internal orbital model.</a:t>
            </a:r>
          </a:p>
          <a:p>
            <a:pPr marL="0" indent="0">
              <a:buNone/>
            </a:pPr>
            <a:endParaRPr lang="en-US" sz="2800" dirty="0"/>
          </a:p>
        </p:txBody>
      </p:sp>
    </p:spTree>
    <p:extLst>
      <p:ext uri="{BB962C8B-B14F-4D97-AF65-F5344CB8AC3E}">
        <p14:creationId xmlns:p14="http://schemas.microsoft.com/office/powerpoint/2010/main" val="267410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Almanac &amp; Ephemeris data</a:t>
            </a:r>
            <a:endParaRPr lang="en-US" dirty="0"/>
          </a:p>
        </p:txBody>
      </p:sp>
      <p:sp>
        <p:nvSpPr>
          <p:cNvPr id="5" name="Content Placeholder 4"/>
          <p:cNvSpPr>
            <a:spLocks noGrp="1"/>
          </p:cNvSpPr>
          <p:nvPr>
            <p:ph idx="1"/>
          </p:nvPr>
        </p:nvSpPr>
        <p:spPr>
          <a:xfrm>
            <a:off x="457200" y="1371600"/>
            <a:ext cx="8229600" cy="5097463"/>
          </a:xfrm>
        </p:spPr>
        <p:txBody>
          <a:bodyPr/>
          <a:lstStyle/>
          <a:p>
            <a:pPr>
              <a:spcBef>
                <a:spcPts val="1080"/>
              </a:spcBef>
            </a:pPr>
            <a:r>
              <a:rPr lang="en-US" dirty="0" smtClean="0"/>
              <a:t>GPS satellites include almanac and ephemeris data in the signals they transmit</a:t>
            </a:r>
          </a:p>
          <a:p>
            <a:pPr>
              <a:spcBef>
                <a:spcPts val="1080"/>
              </a:spcBef>
            </a:pPr>
            <a:r>
              <a:rPr lang="en-US" b="1" dirty="0" smtClean="0"/>
              <a:t>Almanac data </a:t>
            </a:r>
            <a:r>
              <a:rPr lang="en-US" dirty="0" smtClean="0"/>
              <a:t>are coarse orbital parameters for all GPS satellites</a:t>
            </a:r>
          </a:p>
          <a:p>
            <a:pPr>
              <a:spcBef>
                <a:spcPts val="1080"/>
              </a:spcBef>
            </a:pPr>
            <a:r>
              <a:rPr lang="en-US" b="1" dirty="0" smtClean="0"/>
              <a:t>Ephemeris data </a:t>
            </a:r>
            <a:r>
              <a:rPr lang="en-US" dirty="0" smtClean="0"/>
              <a:t>are very precise orbital and clock correction for that particular GPS satellite--</a:t>
            </a:r>
            <a:r>
              <a:rPr lang="en-US" u="sng" dirty="0" smtClean="0"/>
              <a:t>necessary for precise positioning</a:t>
            </a:r>
            <a:endParaRPr lang="en-US" b="1" u="sng" dirty="0" smtClean="0"/>
          </a:p>
          <a:p>
            <a:endParaRPr lang="en-US" dirty="0"/>
          </a:p>
        </p:txBody>
      </p:sp>
    </p:spTree>
    <p:extLst>
      <p:ext uri="{BB962C8B-B14F-4D97-AF65-F5344CB8AC3E}">
        <p14:creationId xmlns:p14="http://schemas.microsoft.com/office/powerpoint/2010/main" val="147895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noFill/>
        </p:spPr>
        <p:txBody>
          <a:bodyPr lIns="92075" tIns="46038" rIns="92075" bIns="46038"/>
          <a:lstStyle/>
          <a:p>
            <a:pPr eaLnBrk="1" hangingPunct="1"/>
            <a:r>
              <a:rPr lang="en-US" dirty="0" smtClean="0">
                <a:ea typeface="MS PGothic" pitchFamily="34" charset="-128"/>
              </a:rPr>
              <a:t>Consumer-grade GPS accuracy</a:t>
            </a:r>
          </a:p>
        </p:txBody>
      </p:sp>
      <p:sp>
        <p:nvSpPr>
          <p:cNvPr id="111619" name="Rectangle 3"/>
          <p:cNvSpPr>
            <a:spLocks noGrp="1" noChangeArrowheads="1"/>
          </p:cNvSpPr>
          <p:nvPr>
            <p:ph type="body" idx="4294967295"/>
          </p:nvPr>
        </p:nvSpPr>
        <p:spPr>
          <a:xfrm>
            <a:off x="2177844" y="1047676"/>
            <a:ext cx="4592811" cy="728230"/>
          </a:xfrm>
        </p:spPr>
        <p:txBody>
          <a:bodyPr/>
          <a:lstStyle/>
          <a:p>
            <a:pPr eaLnBrk="1" hangingPunct="1">
              <a:lnSpc>
                <a:spcPct val="80000"/>
              </a:lnSpc>
            </a:pPr>
            <a:r>
              <a:rPr lang="en-US" sz="2400" dirty="0" smtClean="0">
                <a:latin typeface="Calibri" pitchFamily="34" charset="0"/>
              </a:rPr>
              <a:t>Horizontal: +/- 10 m (30 </a:t>
            </a:r>
            <a:r>
              <a:rPr lang="en-US" sz="2400" dirty="0" err="1" smtClean="0">
                <a:latin typeface="Calibri" pitchFamily="34" charset="0"/>
              </a:rPr>
              <a:t>ft</a:t>
            </a:r>
            <a:r>
              <a:rPr lang="en-US" sz="2400" dirty="0" smtClean="0">
                <a:latin typeface="Calibri" pitchFamily="34" charset="0"/>
              </a:rPr>
              <a:t>) error</a:t>
            </a:r>
          </a:p>
          <a:p>
            <a:pPr eaLnBrk="1" hangingPunct="1">
              <a:lnSpc>
                <a:spcPct val="80000"/>
              </a:lnSpc>
            </a:pPr>
            <a:r>
              <a:rPr lang="en-US" sz="2400" dirty="0" smtClean="0">
                <a:latin typeface="Calibri" pitchFamily="34" charset="0"/>
              </a:rPr>
              <a:t>Vertical: +/- 15 m (45 </a:t>
            </a:r>
            <a:r>
              <a:rPr lang="en-US" sz="2400" dirty="0" err="1" smtClean="0">
                <a:latin typeface="Calibri" pitchFamily="34" charset="0"/>
              </a:rPr>
              <a:t>ft</a:t>
            </a:r>
            <a:r>
              <a:rPr lang="en-US" sz="2400" dirty="0" smtClean="0">
                <a:latin typeface="Calibri" pitchFamily="34" charset="0"/>
              </a:rPr>
              <a:t>) error</a:t>
            </a:r>
          </a:p>
        </p:txBody>
      </p:sp>
      <p:grpSp>
        <p:nvGrpSpPr>
          <p:cNvPr id="111620" name="Group 4"/>
          <p:cNvGrpSpPr>
            <a:grpSpLocks/>
          </p:cNvGrpSpPr>
          <p:nvPr/>
        </p:nvGrpSpPr>
        <p:grpSpPr bwMode="auto">
          <a:xfrm>
            <a:off x="228600" y="1662113"/>
            <a:ext cx="8329613" cy="5195887"/>
            <a:chOff x="144" y="480"/>
            <a:chExt cx="5247" cy="3273"/>
          </a:xfrm>
        </p:grpSpPr>
        <p:sp>
          <p:nvSpPr>
            <p:cNvPr id="111622" name="Oval 5"/>
            <p:cNvSpPr>
              <a:spLocks noChangeArrowheads="1"/>
            </p:cNvSpPr>
            <p:nvPr/>
          </p:nvSpPr>
          <p:spPr bwMode="auto">
            <a:xfrm>
              <a:off x="288" y="2112"/>
              <a:ext cx="5103" cy="1641"/>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1623"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1624"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lstStyle/>
            <a:p>
              <a:endParaRPr lang="en-US"/>
            </a:p>
          </p:txBody>
        </p:sp>
        <p:sp>
          <p:nvSpPr>
            <p:cNvPr id="111625" name="Freeform 8"/>
            <p:cNvSpPr>
              <a:spLocks/>
            </p:cNvSpPr>
            <p:nvPr/>
          </p:nvSpPr>
          <p:spPr bwMode="auto">
            <a:xfrm rot="-3294368">
              <a:off x="2480" y="1406"/>
              <a:ext cx="1779" cy="241"/>
            </a:xfrm>
            <a:custGeom>
              <a:avLst/>
              <a:gdLst>
                <a:gd name="T0" fmla="*/ 0 w 3828"/>
                <a:gd name="T1" fmla="*/ 1 h 367"/>
                <a:gd name="T2" fmla="*/ 0 w 3828"/>
                <a:gd name="T3" fmla="*/ 1 h 367"/>
                <a:gd name="T4" fmla="*/ 0 w 3828"/>
                <a:gd name="T5" fmla="*/ 0 h 367"/>
                <a:gd name="T6" fmla="*/ 0 w 3828"/>
                <a:gd name="T7" fmla="*/ 0 h 367"/>
                <a:gd name="T8" fmla="*/ 0 w 3828"/>
                <a:gd name="T9" fmla="*/ 1 h 367"/>
                <a:gd name="T10" fmla="*/ 0 w 3828"/>
                <a:gd name="T11" fmla="*/ 1 h 367"/>
                <a:gd name="T12" fmla="*/ 0 w 3828"/>
                <a:gd name="T13" fmla="*/ 1 h 367"/>
                <a:gd name="T14" fmla="*/ 0 w 3828"/>
                <a:gd name="T15" fmla="*/ 0 h 367"/>
                <a:gd name="T16" fmla="*/ 0 w 3828"/>
                <a:gd name="T17" fmla="*/ 0 h 367"/>
                <a:gd name="T18" fmla="*/ 0 w 3828"/>
                <a:gd name="T19" fmla="*/ 1 h 367"/>
                <a:gd name="T20" fmla="*/ 0 w 3828"/>
                <a:gd name="T21" fmla="*/ 1 h 367"/>
                <a:gd name="T22" fmla="*/ 0 w 3828"/>
                <a:gd name="T23" fmla="*/ 0 h 367"/>
                <a:gd name="T24" fmla="*/ 0 w 3828"/>
                <a:gd name="T25" fmla="*/ 0 h 367"/>
                <a:gd name="T26" fmla="*/ 0 w 3828"/>
                <a:gd name="T27" fmla="*/ 1 h 367"/>
                <a:gd name="T28" fmla="*/ 0 w 3828"/>
                <a:gd name="T29" fmla="*/ 1 h 367"/>
                <a:gd name="T30" fmla="*/ 0 w 3828"/>
                <a:gd name="T31" fmla="*/ 0 h 367"/>
                <a:gd name="T32" fmla="*/ 0 w 3828"/>
                <a:gd name="T33" fmla="*/ 0 h 367"/>
                <a:gd name="T34" fmla="*/ 0 w 3828"/>
                <a:gd name="T35" fmla="*/ 1 h 367"/>
                <a:gd name="T36" fmla="*/ 0 w 3828"/>
                <a:gd name="T37" fmla="*/ 1 h 367"/>
                <a:gd name="T38" fmla="*/ 0 w 3828"/>
                <a:gd name="T39" fmla="*/ 0 h 367"/>
                <a:gd name="T40" fmla="*/ 0 w 3828"/>
                <a:gd name="T41" fmla="*/ 0 h 367"/>
                <a:gd name="T42" fmla="*/ 0 w 3828"/>
                <a:gd name="T43" fmla="*/ 1 h 367"/>
                <a:gd name="T44" fmla="*/ 0 w 3828"/>
                <a:gd name="T45" fmla="*/ 1 h 367"/>
                <a:gd name="T46" fmla="*/ 0 w 3828"/>
                <a:gd name="T47" fmla="*/ 0 h 367"/>
                <a:gd name="T48" fmla="*/ 0 w 3828"/>
                <a:gd name="T49" fmla="*/ 0 h 367"/>
                <a:gd name="T50" fmla="*/ 0 w 3828"/>
                <a:gd name="T51" fmla="*/ 1 h 367"/>
                <a:gd name="T52" fmla="*/ 0 w 3828"/>
                <a:gd name="T53" fmla="*/ 1 h 367"/>
                <a:gd name="T54" fmla="*/ 0 w 3828"/>
                <a:gd name="T55" fmla="*/ 0 h 367"/>
                <a:gd name="T56" fmla="*/ 0 w 3828"/>
                <a:gd name="T57" fmla="*/ 0 h 367"/>
                <a:gd name="T58" fmla="*/ 0 w 3828"/>
                <a:gd name="T59" fmla="*/ 1 h 367"/>
                <a:gd name="T60" fmla="*/ 0 w 3828"/>
                <a:gd name="T61" fmla="*/ 1 h 367"/>
                <a:gd name="T62" fmla="*/ 0 w 3828"/>
                <a:gd name="T63" fmla="*/ 1 h 367"/>
                <a:gd name="T64" fmla="*/ 0 w 3828"/>
                <a:gd name="T65" fmla="*/ 0 h 367"/>
                <a:gd name="T66" fmla="*/ 0 w 3828"/>
                <a:gd name="T67" fmla="*/ 0 h 367"/>
                <a:gd name="T68" fmla="*/ 0 w 3828"/>
                <a:gd name="T69" fmla="*/ 1 h 367"/>
                <a:gd name="T70" fmla="*/ 0 w 3828"/>
                <a:gd name="T71" fmla="*/ 1 h 367"/>
                <a:gd name="T72" fmla="*/ 0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26" name="Group 9"/>
            <p:cNvGrpSpPr>
              <a:grpSpLocks/>
            </p:cNvGrpSpPr>
            <p:nvPr/>
          </p:nvGrpSpPr>
          <p:grpSpPr bwMode="auto">
            <a:xfrm>
              <a:off x="3888" y="480"/>
              <a:ext cx="430" cy="435"/>
              <a:chOff x="5138" y="768"/>
              <a:chExt cx="430" cy="435"/>
            </a:xfrm>
          </p:grpSpPr>
          <p:sp>
            <p:nvSpPr>
              <p:cNvPr id="111705"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706"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707"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708"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709"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710"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1711"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11627" name="Freeform 17"/>
            <p:cNvSpPr>
              <a:spLocks/>
            </p:cNvSpPr>
            <p:nvPr/>
          </p:nvSpPr>
          <p:spPr bwMode="auto">
            <a:xfrm rot="-2328402">
              <a:off x="2832" y="1584"/>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28" name="Group 18"/>
            <p:cNvGrpSpPr>
              <a:grpSpLocks/>
            </p:cNvGrpSpPr>
            <p:nvPr/>
          </p:nvGrpSpPr>
          <p:grpSpPr bwMode="auto">
            <a:xfrm>
              <a:off x="4800" y="720"/>
              <a:ext cx="430" cy="435"/>
              <a:chOff x="5138" y="768"/>
              <a:chExt cx="430" cy="435"/>
            </a:xfrm>
          </p:grpSpPr>
          <p:sp>
            <p:nvSpPr>
              <p:cNvPr id="111698"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99"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700"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701"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702"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703"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1704"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11629" name="Freeform 26"/>
            <p:cNvSpPr>
              <a:spLocks/>
            </p:cNvSpPr>
            <p:nvPr/>
          </p:nvSpPr>
          <p:spPr bwMode="auto">
            <a:xfrm rot="-7728402">
              <a:off x="1055" y="1489"/>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30" name="Group 27"/>
            <p:cNvGrpSpPr>
              <a:grpSpLocks/>
            </p:cNvGrpSpPr>
            <p:nvPr/>
          </p:nvGrpSpPr>
          <p:grpSpPr bwMode="auto">
            <a:xfrm rot="-5400000">
              <a:off x="1107" y="477"/>
              <a:ext cx="430" cy="435"/>
              <a:chOff x="5138" y="768"/>
              <a:chExt cx="430" cy="435"/>
            </a:xfrm>
          </p:grpSpPr>
          <p:sp>
            <p:nvSpPr>
              <p:cNvPr id="111691"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92"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693"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694"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695"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696"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1697"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11631" name="Freeform 35"/>
            <p:cNvSpPr>
              <a:spLocks/>
            </p:cNvSpPr>
            <p:nvPr/>
          </p:nvSpPr>
          <p:spPr bwMode="auto">
            <a:xfrm rot="11940003" flipV="1">
              <a:off x="366" y="1953"/>
              <a:ext cx="2536"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2 w 3828"/>
                <a:gd name="T13" fmla="*/ 1 h 367"/>
                <a:gd name="T14" fmla="*/ 2 w 3828"/>
                <a:gd name="T15" fmla="*/ 0 h 367"/>
                <a:gd name="T16" fmla="*/ 3 w 3828"/>
                <a:gd name="T17" fmla="*/ 0 h 367"/>
                <a:gd name="T18" fmla="*/ 3 w 3828"/>
                <a:gd name="T19" fmla="*/ 1 h 367"/>
                <a:gd name="T20" fmla="*/ 4 w 3828"/>
                <a:gd name="T21" fmla="*/ 1 h 367"/>
                <a:gd name="T22" fmla="*/ 4 w 3828"/>
                <a:gd name="T23" fmla="*/ 0 h 367"/>
                <a:gd name="T24" fmla="*/ 5 w 3828"/>
                <a:gd name="T25" fmla="*/ 0 h 367"/>
                <a:gd name="T26" fmla="*/ 5 w 3828"/>
                <a:gd name="T27" fmla="*/ 1 h 367"/>
                <a:gd name="T28" fmla="*/ 5 w 3828"/>
                <a:gd name="T29" fmla="*/ 1 h 367"/>
                <a:gd name="T30" fmla="*/ 5 w 3828"/>
                <a:gd name="T31" fmla="*/ 0 h 367"/>
                <a:gd name="T32" fmla="*/ 6 w 3828"/>
                <a:gd name="T33" fmla="*/ 0 h 367"/>
                <a:gd name="T34" fmla="*/ 6 w 3828"/>
                <a:gd name="T35" fmla="*/ 1 h 367"/>
                <a:gd name="T36" fmla="*/ 6 w 3828"/>
                <a:gd name="T37" fmla="*/ 1 h 367"/>
                <a:gd name="T38" fmla="*/ 6 w 3828"/>
                <a:gd name="T39" fmla="*/ 0 h 367"/>
                <a:gd name="T40" fmla="*/ 7 w 3828"/>
                <a:gd name="T41" fmla="*/ 0 h 367"/>
                <a:gd name="T42" fmla="*/ 7 w 3828"/>
                <a:gd name="T43" fmla="*/ 1 h 367"/>
                <a:gd name="T44" fmla="*/ 8 w 3828"/>
                <a:gd name="T45" fmla="*/ 1 h 367"/>
                <a:gd name="T46" fmla="*/ 8 w 3828"/>
                <a:gd name="T47" fmla="*/ 0 h 367"/>
                <a:gd name="T48" fmla="*/ 9 w 3828"/>
                <a:gd name="T49" fmla="*/ 0 h 367"/>
                <a:gd name="T50" fmla="*/ 9 w 3828"/>
                <a:gd name="T51" fmla="*/ 1 h 367"/>
                <a:gd name="T52" fmla="*/ 9 w 3828"/>
                <a:gd name="T53" fmla="*/ 1 h 367"/>
                <a:gd name="T54" fmla="*/ 9 w 3828"/>
                <a:gd name="T55" fmla="*/ 0 h 367"/>
                <a:gd name="T56" fmla="*/ 10 w 3828"/>
                <a:gd name="T57" fmla="*/ 0 h 367"/>
                <a:gd name="T58" fmla="*/ 10 w 3828"/>
                <a:gd name="T59" fmla="*/ 1 h 367"/>
                <a:gd name="T60" fmla="*/ 10 w 3828"/>
                <a:gd name="T61" fmla="*/ 1 h 367"/>
                <a:gd name="T62" fmla="*/ 11 w 3828"/>
                <a:gd name="T63" fmla="*/ 1 h 367"/>
                <a:gd name="T64" fmla="*/ 11 w 3828"/>
                <a:gd name="T65" fmla="*/ 0 h 367"/>
                <a:gd name="T66" fmla="*/ 11 w 3828"/>
                <a:gd name="T67" fmla="*/ 0 h 367"/>
                <a:gd name="T68" fmla="*/ 11 w 3828"/>
                <a:gd name="T69" fmla="*/ 1 h 367"/>
                <a:gd name="T70" fmla="*/ 11 w 3828"/>
                <a:gd name="T71" fmla="*/ 1 h 367"/>
                <a:gd name="T72" fmla="*/ 12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32" name="Group 36"/>
            <p:cNvGrpSpPr>
              <a:grpSpLocks/>
            </p:cNvGrpSpPr>
            <p:nvPr/>
          </p:nvGrpSpPr>
          <p:grpSpPr bwMode="auto">
            <a:xfrm rot="-6771571">
              <a:off x="166" y="1082"/>
              <a:ext cx="421" cy="465"/>
              <a:chOff x="5138" y="768"/>
              <a:chExt cx="430" cy="435"/>
            </a:xfrm>
          </p:grpSpPr>
          <p:sp>
            <p:nvSpPr>
              <p:cNvPr id="111684"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85"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686"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687"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688"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689"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1690"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11633" name="AutoShape 44"/>
            <p:cNvSpPr>
              <a:spLocks noChangeArrowheads="1"/>
            </p:cNvSpPr>
            <p:nvPr/>
          </p:nvSpPr>
          <p:spPr bwMode="auto">
            <a:xfrm flipH="1">
              <a:off x="1392" y="1968"/>
              <a:ext cx="1215" cy="743"/>
            </a:xfrm>
            <a:prstGeom prst="wedgeRoundRectCallout">
              <a:avLst>
                <a:gd name="adj1" fmla="val -24380"/>
                <a:gd name="adj2" fmla="val 66667"/>
                <a:gd name="adj3" fmla="val 16667"/>
              </a:avLst>
            </a:prstGeom>
            <a:solidFill>
              <a:schemeClr val="accent1"/>
            </a:solidFill>
            <a:ln w="12700">
              <a:solidFill>
                <a:srgbClr val="000000"/>
              </a:solidFill>
              <a:miter lim="800000"/>
              <a:headEnd/>
              <a:tailEnd/>
            </a:ln>
          </p:spPr>
          <p:txBody>
            <a:bodyPr wrap="none" lIns="92075" tIns="46038" rIns="92075" bIns="46038" anchor="ctr"/>
            <a:lstStyle/>
            <a:p>
              <a:pPr algn="ctr" eaLnBrk="0" hangingPunct="0"/>
              <a:r>
                <a:rPr lang="en-US">
                  <a:solidFill>
                    <a:srgbClr val="000000"/>
                  </a:solidFill>
                </a:rPr>
                <a:t>Your location is:</a:t>
              </a:r>
            </a:p>
            <a:p>
              <a:pPr algn="ctr" eaLnBrk="0" hangingPunct="0"/>
              <a:r>
                <a:rPr lang="en-US">
                  <a:solidFill>
                    <a:srgbClr val="000000"/>
                  </a:solidFill>
                </a:rPr>
                <a:t>37</a:t>
              </a:r>
              <a:r>
                <a:rPr lang="en-US" baseline="40000">
                  <a:solidFill>
                    <a:srgbClr val="000000"/>
                  </a:solidFill>
                </a:rPr>
                <a:t>o</a:t>
              </a:r>
              <a:r>
                <a:rPr lang="en-US">
                  <a:solidFill>
                    <a:srgbClr val="000000"/>
                  </a:solidFill>
                </a:rPr>
                <a:t> 23.323’ N</a:t>
              </a:r>
            </a:p>
            <a:p>
              <a:pPr algn="ctr" eaLnBrk="0" hangingPunct="0"/>
              <a:r>
                <a:rPr lang="en-US">
                  <a:solidFill>
                    <a:srgbClr val="000000"/>
                  </a:solidFill>
                </a:rPr>
                <a:t>122</a:t>
              </a:r>
              <a:r>
                <a:rPr lang="en-US" baseline="40000">
                  <a:solidFill>
                    <a:srgbClr val="000000"/>
                  </a:solidFill>
                </a:rPr>
                <a:t>o</a:t>
              </a:r>
              <a:r>
                <a:rPr lang="en-US">
                  <a:solidFill>
                    <a:srgbClr val="000000"/>
                  </a:solidFill>
                </a:rPr>
                <a:t> 02.162’ W</a:t>
              </a:r>
            </a:p>
          </p:txBody>
        </p:sp>
        <p:grpSp>
          <p:nvGrpSpPr>
            <p:cNvPr id="111634" name="Group 45"/>
            <p:cNvGrpSpPr>
              <a:grpSpLocks/>
            </p:cNvGrpSpPr>
            <p:nvPr/>
          </p:nvGrpSpPr>
          <p:grpSpPr bwMode="auto">
            <a:xfrm>
              <a:off x="1824" y="2352"/>
              <a:ext cx="1836" cy="1029"/>
              <a:chOff x="1677" y="2762"/>
              <a:chExt cx="2220" cy="1244"/>
            </a:xfrm>
          </p:grpSpPr>
          <p:sp>
            <p:nvSpPr>
              <p:cNvPr id="111635" name="Oval 46"/>
              <p:cNvSpPr>
                <a:spLocks noChangeArrowheads="1"/>
              </p:cNvSpPr>
              <p:nvPr/>
            </p:nvSpPr>
            <p:spPr bwMode="auto">
              <a:xfrm>
                <a:off x="1677" y="3250"/>
                <a:ext cx="2220" cy="756"/>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11636" name="Group 47"/>
              <p:cNvGrpSpPr>
                <a:grpSpLocks/>
              </p:cNvGrpSpPr>
              <p:nvPr/>
            </p:nvGrpSpPr>
            <p:grpSpPr bwMode="auto">
              <a:xfrm>
                <a:off x="2877" y="2762"/>
                <a:ext cx="572" cy="910"/>
                <a:chOff x="2877" y="2762"/>
                <a:chExt cx="572" cy="910"/>
              </a:xfrm>
            </p:grpSpPr>
            <p:pic>
              <p:nvPicPr>
                <p:cNvPr id="111680" name="Picture 4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2867"/>
                  <a:ext cx="57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81"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lstStyle/>
                <a:p>
                  <a:endParaRPr lang="en-US"/>
                </a:p>
              </p:txBody>
            </p:sp>
            <p:sp>
              <p:nvSpPr>
                <p:cNvPr id="111682" name="Line 50"/>
                <p:cNvSpPr>
                  <a:spLocks noChangeShapeType="1"/>
                </p:cNvSpPr>
                <p:nvPr/>
              </p:nvSpPr>
              <p:spPr bwMode="auto">
                <a:xfrm flipV="1">
                  <a:off x="3092" y="2780"/>
                  <a:ext cx="69" cy="1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sp>
              <p:nvSpPr>
                <p:cNvPr id="111683" name="Line 51"/>
                <p:cNvSpPr>
                  <a:spLocks noChangeShapeType="1"/>
                </p:cNvSpPr>
                <p:nvPr/>
              </p:nvSpPr>
              <p:spPr bwMode="auto">
                <a:xfrm>
                  <a:off x="3160" y="2780"/>
                  <a:ext cx="58" cy="1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grpSp>
          <p:grpSp>
            <p:nvGrpSpPr>
              <p:cNvPr id="111637" name="Group 52"/>
              <p:cNvGrpSpPr>
                <a:grpSpLocks/>
              </p:cNvGrpSpPr>
              <p:nvPr/>
            </p:nvGrpSpPr>
            <p:grpSpPr bwMode="auto">
              <a:xfrm>
                <a:off x="2187" y="3433"/>
                <a:ext cx="496" cy="204"/>
                <a:chOff x="2187" y="3433"/>
                <a:chExt cx="496" cy="204"/>
              </a:xfrm>
            </p:grpSpPr>
            <p:sp>
              <p:nvSpPr>
                <p:cNvPr id="111639"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lstStyle/>
                <a:p>
                  <a:endParaRPr lang="en-US"/>
                </a:p>
              </p:txBody>
            </p:sp>
            <p:sp>
              <p:nvSpPr>
                <p:cNvPr id="111640"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111641"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111642"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3"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4"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11645"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6"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7"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8"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9"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0"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1"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2"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3"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4"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5"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6"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7"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8"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9"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0"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1"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2"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3"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4"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5"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6"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7"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8"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9"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0"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1"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111672"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111673"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4"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1675"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1676"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1677"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lstStyle/>
                <a:p>
                  <a:endParaRPr lang="en-US"/>
                </a:p>
              </p:txBody>
            </p:sp>
            <p:sp>
              <p:nvSpPr>
                <p:cNvPr id="111678"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lstStyle/>
                <a:p>
                  <a:endParaRPr lang="en-US"/>
                </a:p>
              </p:txBody>
            </p:sp>
            <p:sp>
              <p:nvSpPr>
                <p:cNvPr id="111679"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11638"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111621" name="Picture 95" descr="hand_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413" y="3905250"/>
            <a:ext cx="19081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239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UNV-PPT-Title-GPS.jpg"/>
          <p:cNvPicPr>
            <a:picLocks noChangeAspect="1"/>
          </p:cNvPicPr>
          <p:nvPr/>
        </p:nvPicPr>
        <p:blipFill>
          <a:blip r:embed="rId3">
            <a:extLst>
              <a:ext uri="{28A0092B-C50C-407E-A947-70E740481C1C}">
                <a14:useLocalDpi xmlns:a14="http://schemas.microsoft.com/office/drawing/2010/main" val="0"/>
              </a:ext>
            </a:extLst>
          </a:blip>
          <a:srcRect b="81905"/>
          <a:stretch>
            <a:fillRect/>
          </a:stretch>
        </p:blipFill>
        <p:spPr bwMode="auto">
          <a:xfrm>
            <a:off x="0" y="0"/>
            <a:ext cx="9144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Grp="1" noChangeArrowheads="1"/>
          </p:cNvSpPr>
          <p:nvPr>
            <p:ph type="title"/>
          </p:nvPr>
        </p:nvSpPr>
        <p:spPr>
          <a:xfrm>
            <a:off x="3309938" y="60325"/>
            <a:ext cx="5834062" cy="1155700"/>
          </a:xfrm>
        </p:spPr>
        <p:txBody>
          <a:bodyPr/>
          <a:lstStyle/>
          <a:p>
            <a:r>
              <a:rPr lang="en-US" smtClean="0"/>
              <a:t>Anatomy of a High-precision  Permanent GPS Station</a:t>
            </a:r>
          </a:p>
        </p:txBody>
      </p:sp>
      <p:sp>
        <p:nvSpPr>
          <p:cNvPr id="10957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4C2CCFE-B4D8-4058-9CA5-985A39B831B2}" type="slidenum">
              <a:rPr lang="en-US" sz="900">
                <a:solidFill>
                  <a:srgbClr val="898989"/>
                </a:solidFill>
              </a:rPr>
              <a:pPr eaLnBrk="1" hangingPunct="1"/>
              <a:t>8</a:t>
            </a:fld>
            <a:endParaRPr lang="en-US" sz="900">
              <a:solidFill>
                <a:srgbClr val="898989"/>
              </a:solidFill>
            </a:endParaRPr>
          </a:p>
        </p:txBody>
      </p:sp>
      <p:pic>
        <p:nvPicPr>
          <p:cNvPr id="109573" name="Picture 3"/>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0" y="1350963"/>
            <a:ext cx="4471988" cy="4664075"/>
          </a:xfrm>
        </p:spPr>
      </p:pic>
      <p:sp>
        <p:nvSpPr>
          <p:cNvPr id="109574" name="Rectangle 4"/>
          <p:cNvSpPr>
            <a:spLocks noGrp="1" noChangeArrowheads="1"/>
          </p:cNvSpPr>
          <p:nvPr>
            <p:ph type="body" sz="half" idx="4294967295"/>
          </p:nvPr>
        </p:nvSpPr>
        <p:spPr>
          <a:xfrm>
            <a:off x="4908550" y="1295400"/>
            <a:ext cx="4235450" cy="5343525"/>
          </a:xfrm>
        </p:spPr>
        <p:txBody>
          <a:bodyPr/>
          <a:lstStyle/>
          <a:p>
            <a:pPr eaLnBrk="1" hangingPunct="1">
              <a:lnSpc>
                <a:spcPct val="80000"/>
              </a:lnSpc>
              <a:buFontTx/>
              <a:buNone/>
            </a:pPr>
            <a:r>
              <a:rPr lang="en-US" sz="2200" dirty="0" smtClean="0">
                <a:latin typeface="Calibri" pitchFamily="34" charset="0"/>
              </a:rPr>
              <a:t>GPS antenna inside of dome</a:t>
            </a:r>
          </a:p>
          <a:p>
            <a:pPr eaLnBrk="1" hangingPunct="1">
              <a:lnSpc>
                <a:spcPct val="80000"/>
              </a:lnSpc>
              <a:buFontTx/>
              <a:buNone/>
            </a:pPr>
            <a:endParaRPr lang="en-US" sz="2200" dirty="0" smtClean="0">
              <a:latin typeface="Calibri" pitchFamily="34" charset="0"/>
            </a:endParaRPr>
          </a:p>
          <a:p>
            <a:pPr eaLnBrk="1" hangingPunct="1">
              <a:lnSpc>
                <a:spcPct val="80000"/>
              </a:lnSpc>
              <a:buFontTx/>
              <a:buNone/>
            </a:pPr>
            <a:r>
              <a:rPr lang="en-US" sz="2200" dirty="0" smtClean="0">
                <a:latin typeface="Calibri" pitchFamily="34" charset="0"/>
              </a:rPr>
              <a:t>Monument solidly attached into the ground with braces. </a:t>
            </a:r>
          </a:p>
          <a:p>
            <a:pPr eaLnBrk="1" hangingPunct="1">
              <a:lnSpc>
                <a:spcPct val="80000"/>
              </a:lnSpc>
              <a:buFontTx/>
              <a:buNone/>
            </a:pPr>
            <a:endParaRPr lang="en-US" sz="2200" b="1" dirty="0" smtClean="0">
              <a:latin typeface="Calibri" pitchFamily="34" charset="0"/>
            </a:endParaRPr>
          </a:p>
          <a:p>
            <a:pPr eaLnBrk="1" hangingPunct="1">
              <a:lnSpc>
                <a:spcPct val="80000"/>
              </a:lnSpc>
              <a:buFontTx/>
              <a:buNone/>
            </a:pPr>
            <a:r>
              <a:rPr lang="en-US" sz="2200" b="1" dirty="0" smtClean="0">
                <a:latin typeface="Calibri" pitchFamily="34" charset="0"/>
              </a:rPr>
              <a:t>If the ground moves, the station moves</a:t>
            </a:r>
            <a:r>
              <a:rPr lang="en-US" sz="2200" dirty="0" smtClean="0">
                <a:latin typeface="Calibri" pitchFamily="34" charset="0"/>
              </a:rPr>
              <a:t>.</a:t>
            </a:r>
          </a:p>
          <a:p>
            <a:pPr eaLnBrk="1" hangingPunct="1">
              <a:lnSpc>
                <a:spcPct val="80000"/>
              </a:lnSpc>
              <a:buFontTx/>
              <a:buNone/>
            </a:pPr>
            <a:endParaRPr lang="en-US" sz="2200" dirty="0" smtClean="0">
              <a:latin typeface="Calibri" pitchFamily="34" charset="0"/>
            </a:endParaRPr>
          </a:p>
          <a:p>
            <a:pPr eaLnBrk="1" hangingPunct="1">
              <a:lnSpc>
                <a:spcPct val="80000"/>
              </a:lnSpc>
              <a:buFontTx/>
              <a:buNone/>
            </a:pPr>
            <a:r>
              <a:rPr lang="en-US" sz="2200" dirty="0" smtClean="0">
                <a:latin typeface="Calibri" pitchFamily="34" charset="0"/>
              </a:rPr>
              <a:t>Solar panel for power</a:t>
            </a:r>
          </a:p>
          <a:p>
            <a:pPr eaLnBrk="1" hangingPunct="1">
              <a:lnSpc>
                <a:spcPct val="80000"/>
              </a:lnSpc>
              <a:buFontTx/>
              <a:buNone/>
            </a:pPr>
            <a:endParaRPr lang="en-US" sz="2100" dirty="0" smtClean="0">
              <a:latin typeface="Calibri" pitchFamily="34" charset="0"/>
            </a:endParaRPr>
          </a:p>
          <a:p>
            <a:pPr eaLnBrk="1" hangingPunct="1">
              <a:lnSpc>
                <a:spcPct val="80000"/>
              </a:lnSpc>
              <a:buFontTx/>
              <a:buNone/>
            </a:pPr>
            <a:r>
              <a:rPr lang="en-US" sz="2200" dirty="0" smtClean="0">
                <a:latin typeface="Calibri" pitchFamily="34" charset="0"/>
              </a:rPr>
              <a:t>Equipment enclosure</a:t>
            </a:r>
            <a:r>
              <a:rPr lang="en-US" sz="2100" dirty="0" smtClean="0">
                <a:latin typeface="Calibri" pitchFamily="34" charset="0"/>
              </a:rPr>
              <a:t> </a:t>
            </a:r>
          </a:p>
          <a:p>
            <a:pPr eaLnBrk="1" hangingPunct="1">
              <a:lnSpc>
                <a:spcPct val="80000"/>
              </a:lnSpc>
            </a:pPr>
            <a:r>
              <a:rPr lang="en-US" sz="2100" dirty="0" smtClean="0">
                <a:latin typeface="Calibri" pitchFamily="34" charset="0"/>
              </a:rPr>
              <a:t>GPS receiver</a:t>
            </a:r>
          </a:p>
          <a:p>
            <a:pPr eaLnBrk="1" hangingPunct="1">
              <a:lnSpc>
                <a:spcPct val="80000"/>
              </a:lnSpc>
            </a:pPr>
            <a:r>
              <a:rPr lang="en-US" sz="2100" dirty="0" smtClean="0">
                <a:latin typeface="Calibri" pitchFamily="34" charset="0"/>
              </a:rPr>
              <a:t>Power/batteries</a:t>
            </a:r>
          </a:p>
          <a:p>
            <a:pPr eaLnBrk="1" hangingPunct="1">
              <a:lnSpc>
                <a:spcPct val="80000"/>
              </a:lnSpc>
            </a:pPr>
            <a:r>
              <a:rPr lang="en-US" sz="2100" dirty="0" smtClean="0">
                <a:latin typeface="Calibri" pitchFamily="34" charset="0"/>
              </a:rPr>
              <a:t>Communications/ radio/ modem</a:t>
            </a:r>
          </a:p>
          <a:p>
            <a:pPr eaLnBrk="1" hangingPunct="1">
              <a:lnSpc>
                <a:spcPct val="80000"/>
              </a:lnSpc>
            </a:pPr>
            <a:r>
              <a:rPr lang="en-US" sz="2100" dirty="0" smtClean="0">
                <a:latin typeface="Calibri" pitchFamily="34" charset="0"/>
              </a:rPr>
              <a:t>Data storage/ memory</a:t>
            </a:r>
          </a:p>
        </p:txBody>
      </p:sp>
      <p:sp>
        <p:nvSpPr>
          <p:cNvPr id="109575" name="Line 5"/>
          <p:cNvSpPr>
            <a:spLocks noChangeShapeType="1"/>
          </p:cNvSpPr>
          <p:nvPr/>
        </p:nvSpPr>
        <p:spPr bwMode="auto">
          <a:xfrm flipH="1">
            <a:off x="1454725" y="1475509"/>
            <a:ext cx="3501738" cy="171616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9576" name="Line 6"/>
          <p:cNvSpPr>
            <a:spLocks noChangeShapeType="1"/>
          </p:cNvSpPr>
          <p:nvPr/>
        </p:nvSpPr>
        <p:spPr bwMode="auto">
          <a:xfrm flipH="1">
            <a:off x="519544" y="4127500"/>
            <a:ext cx="613064" cy="2262909"/>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9577" name="Line 7"/>
          <p:cNvSpPr>
            <a:spLocks noChangeShapeType="1"/>
          </p:cNvSpPr>
          <p:nvPr/>
        </p:nvSpPr>
        <p:spPr bwMode="auto">
          <a:xfrm>
            <a:off x="1631084" y="4144385"/>
            <a:ext cx="1038225" cy="2351087"/>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9578" name="Line 8"/>
          <p:cNvSpPr>
            <a:spLocks noChangeShapeType="1"/>
          </p:cNvSpPr>
          <p:nvPr/>
        </p:nvSpPr>
        <p:spPr bwMode="auto">
          <a:xfrm flipH="1">
            <a:off x="1230601" y="4111264"/>
            <a:ext cx="101600" cy="2570162"/>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2" name="Line 5"/>
          <p:cNvSpPr>
            <a:spLocks noChangeShapeType="1"/>
          </p:cNvSpPr>
          <p:nvPr/>
        </p:nvSpPr>
        <p:spPr bwMode="auto">
          <a:xfrm flipH="1">
            <a:off x="1454725" y="2116282"/>
            <a:ext cx="3501738" cy="171616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3" name="Line 5"/>
          <p:cNvSpPr>
            <a:spLocks noChangeShapeType="1"/>
          </p:cNvSpPr>
          <p:nvPr/>
        </p:nvSpPr>
        <p:spPr bwMode="auto">
          <a:xfrm flipH="1">
            <a:off x="3699163" y="3997036"/>
            <a:ext cx="1257299" cy="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4" name="Line 5"/>
          <p:cNvSpPr>
            <a:spLocks noChangeShapeType="1"/>
          </p:cNvSpPr>
          <p:nvPr/>
        </p:nvSpPr>
        <p:spPr bwMode="auto">
          <a:xfrm flipH="1" flipV="1">
            <a:off x="3054927" y="4405745"/>
            <a:ext cx="1901536" cy="268504"/>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984607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Oval 2"/>
          <p:cNvSpPr>
            <a:spLocks noChangeArrowheads="1"/>
          </p:cNvSpPr>
          <p:nvPr/>
        </p:nvSpPr>
        <p:spPr bwMode="auto">
          <a:xfrm>
            <a:off x="266700" y="5413375"/>
            <a:ext cx="3044825" cy="1074738"/>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67" name="Rectangle 3"/>
          <p:cNvSpPr>
            <a:spLocks noGrp="1" noChangeArrowheads="1"/>
          </p:cNvSpPr>
          <p:nvPr>
            <p:ph type="title"/>
          </p:nvPr>
        </p:nvSpPr>
        <p:spPr>
          <a:noFill/>
        </p:spPr>
        <p:txBody>
          <a:bodyPr lIns="92075" tIns="46038" rIns="92075" bIns="46038"/>
          <a:lstStyle/>
          <a:p>
            <a:pPr eaLnBrk="1" hangingPunct="1"/>
            <a:r>
              <a:rPr lang="en-US" dirty="0" smtClean="0">
                <a:ea typeface="MS PGothic" pitchFamily="34" charset="-128"/>
              </a:rPr>
              <a:t>High-precision GPS </a:t>
            </a:r>
          </a:p>
        </p:txBody>
      </p:sp>
      <p:grpSp>
        <p:nvGrpSpPr>
          <p:cNvPr id="113669" name="Group 12"/>
          <p:cNvGrpSpPr>
            <a:grpSpLocks/>
          </p:cNvGrpSpPr>
          <p:nvPr/>
        </p:nvGrpSpPr>
        <p:grpSpPr bwMode="auto">
          <a:xfrm>
            <a:off x="1190625" y="4262438"/>
            <a:ext cx="1198563" cy="1812925"/>
            <a:chOff x="1035" y="2880"/>
            <a:chExt cx="755" cy="1142"/>
          </a:xfrm>
        </p:grpSpPr>
        <p:pic>
          <p:nvPicPr>
            <p:cNvPr id="113781" name="Picture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 y="3012"/>
              <a:ext cx="755"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82" name="Oval 14"/>
            <p:cNvSpPr>
              <a:spLocks noChangeArrowheads="1"/>
            </p:cNvSpPr>
            <p:nvPr/>
          </p:nvSpPr>
          <p:spPr bwMode="auto">
            <a:xfrm>
              <a:off x="1178" y="2880"/>
              <a:ext cx="486" cy="105"/>
            </a:xfrm>
            <a:prstGeom prst="ellipse">
              <a:avLst/>
            </a:prstGeom>
            <a:solidFill>
              <a:srgbClr val="FFFFFF"/>
            </a:solidFill>
            <a:ln w="12700">
              <a:solidFill>
                <a:srgbClr val="000000"/>
              </a:solidFill>
              <a:round/>
              <a:headEnd/>
              <a:tailEnd/>
            </a:ln>
          </p:spPr>
          <p:txBody>
            <a:bodyPr wrap="none" anchor="ctr"/>
            <a:lstStyle/>
            <a:p>
              <a:endParaRPr lang="en-US"/>
            </a:p>
          </p:txBody>
        </p:sp>
        <p:sp>
          <p:nvSpPr>
            <p:cNvPr id="113783" name="Line 15"/>
            <p:cNvSpPr>
              <a:spLocks noChangeShapeType="1"/>
            </p:cNvSpPr>
            <p:nvPr/>
          </p:nvSpPr>
          <p:spPr bwMode="auto">
            <a:xfrm flipV="1">
              <a:off x="1318" y="2908"/>
              <a:ext cx="94"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3784" name="Line 16"/>
            <p:cNvSpPr>
              <a:spLocks noChangeShapeType="1"/>
            </p:cNvSpPr>
            <p:nvPr/>
          </p:nvSpPr>
          <p:spPr bwMode="auto">
            <a:xfrm>
              <a:off x="1404" y="2908"/>
              <a:ext cx="78"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13673" name="Text Box 88"/>
          <p:cNvSpPr txBox="1">
            <a:spLocks noChangeArrowheads="1"/>
          </p:cNvSpPr>
          <p:nvPr/>
        </p:nvSpPr>
        <p:spPr bwMode="auto">
          <a:xfrm>
            <a:off x="4614576" y="2752296"/>
            <a:ext cx="48942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228600" indent="-228600" eaLnBrk="1" hangingPunct="1">
              <a:buFont typeface="Arial" pitchFamily="34" charset="0"/>
              <a:buChar char="•"/>
            </a:pPr>
            <a:r>
              <a:rPr lang="en-US" sz="2600" dirty="0"/>
              <a:t>Good monuments</a:t>
            </a:r>
          </a:p>
          <a:p>
            <a:pPr marL="228600" indent="-228600" eaLnBrk="1" hangingPunct="1">
              <a:buFont typeface="Arial" pitchFamily="34" charset="0"/>
              <a:buChar char="•"/>
            </a:pPr>
            <a:r>
              <a:rPr lang="en-US" sz="2600" dirty="0"/>
              <a:t>Multiple stations</a:t>
            </a:r>
          </a:p>
          <a:p>
            <a:pPr marL="228600" indent="-228600" eaLnBrk="1" hangingPunct="1">
              <a:buFont typeface="Arial" pitchFamily="34" charset="0"/>
              <a:buChar char="•"/>
            </a:pPr>
            <a:r>
              <a:rPr lang="en-US" sz="2600" dirty="0"/>
              <a:t>Sophisticated processing software</a:t>
            </a:r>
          </a:p>
          <a:p>
            <a:pPr marL="228600" indent="-228600" eaLnBrk="1" hangingPunct="1">
              <a:buFont typeface="Arial" pitchFamily="34" charset="0"/>
              <a:buChar char="•"/>
            </a:pPr>
            <a:r>
              <a:rPr lang="en-US" sz="2600" dirty="0"/>
              <a:t>Collect lots of data</a:t>
            </a:r>
          </a:p>
          <a:p>
            <a:pPr marL="228600" indent="-228600" eaLnBrk="1" hangingPunct="1">
              <a:buFont typeface="Arial" pitchFamily="34" charset="0"/>
              <a:buChar char="•"/>
            </a:pPr>
            <a:r>
              <a:rPr lang="en-US" altLang="ko-KR" sz="2600" dirty="0" smtClean="0"/>
              <a:t>Current </a:t>
            </a:r>
            <a:r>
              <a:rPr lang="en-US" altLang="ko-KR" sz="2600" dirty="0"/>
              <a:t>accuracies sub-cm. </a:t>
            </a:r>
            <a:endParaRPr lang="en-US" sz="2600" dirty="0"/>
          </a:p>
          <a:p>
            <a:pPr marL="228600" indent="-228600" eaLnBrk="1" hangingPunct="1">
              <a:buFont typeface="Arial" pitchFamily="34" charset="0"/>
              <a:buChar char="•"/>
            </a:pPr>
            <a:r>
              <a:rPr lang="en-US" sz="2600" dirty="0" smtClean="0"/>
              <a:t>Use </a:t>
            </a:r>
            <a:r>
              <a:rPr lang="en-US" sz="2600" dirty="0"/>
              <a:t>the carrier phase</a:t>
            </a:r>
          </a:p>
          <a:p>
            <a:pPr marL="228600" indent="-228600" eaLnBrk="1" hangingPunct="1">
              <a:buFont typeface="Arial" pitchFamily="34" charset="0"/>
              <a:buChar char="•"/>
            </a:pPr>
            <a:r>
              <a:rPr lang="en-US" sz="2600" dirty="0" smtClean="0"/>
              <a:t>Dual-frequency </a:t>
            </a:r>
            <a:r>
              <a:rPr lang="en-US" sz="2600" dirty="0"/>
              <a:t>receivers</a:t>
            </a:r>
          </a:p>
          <a:p>
            <a:pPr marL="228600" indent="-228600" eaLnBrk="1" hangingPunct="1">
              <a:buFont typeface="Arial" pitchFamily="34" charset="0"/>
              <a:buChar char="•"/>
            </a:pPr>
            <a:r>
              <a:rPr lang="en-US" sz="2600" dirty="0" smtClean="0"/>
              <a:t>High-precision </a:t>
            </a:r>
            <a:r>
              <a:rPr lang="en-US" sz="2600" dirty="0"/>
              <a:t>orbital </a:t>
            </a:r>
            <a:r>
              <a:rPr lang="en-US" sz="2600" dirty="0" smtClean="0"/>
              <a:t>information (ephemeris) </a:t>
            </a:r>
            <a:endParaRPr lang="en-US" sz="2600" dirty="0"/>
          </a:p>
        </p:txBody>
      </p:sp>
      <p:sp>
        <p:nvSpPr>
          <p:cNvPr id="113674" name="Oval 89"/>
          <p:cNvSpPr>
            <a:spLocks noChangeArrowheads="1"/>
          </p:cNvSpPr>
          <p:nvPr/>
        </p:nvSpPr>
        <p:spPr bwMode="auto">
          <a:xfrm>
            <a:off x="-71438" y="3119438"/>
            <a:ext cx="1219201" cy="430212"/>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13675" name="Group 90"/>
          <p:cNvGrpSpPr>
            <a:grpSpLocks/>
          </p:cNvGrpSpPr>
          <p:nvPr/>
        </p:nvGrpSpPr>
        <p:grpSpPr bwMode="auto">
          <a:xfrm>
            <a:off x="309563" y="2586038"/>
            <a:ext cx="479425" cy="725487"/>
            <a:chOff x="1035" y="2880"/>
            <a:chExt cx="755" cy="1142"/>
          </a:xfrm>
        </p:grpSpPr>
        <p:pic>
          <p:nvPicPr>
            <p:cNvPr id="113727" name="Picture 9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 y="3012"/>
              <a:ext cx="755"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28" name="Oval 92"/>
            <p:cNvSpPr>
              <a:spLocks noChangeArrowheads="1"/>
            </p:cNvSpPr>
            <p:nvPr/>
          </p:nvSpPr>
          <p:spPr bwMode="auto">
            <a:xfrm>
              <a:off x="1178" y="2880"/>
              <a:ext cx="486" cy="105"/>
            </a:xfrm>
            <a:prstGeom prst="ellipse">
              <a:avLst/>
            </a:prstGeom>
            <a:solidFill>
              <a:srgbClr val="FFFFFF"/>
            </a:solidFill>
            <a:ln w="12700">
              <a:solidFill>
                <a:srgbClr val="000000"/>
              </a:solidFill>
              <a:round/>
              <a:headEnd/>
              <a:tailEnd/>
            </a:ln>
          </p:spPr>
          <p:txBody>
            <a:bodyPr wrap="none" anchor="ctr"/>
            <a:lstStyle/>
            <a:p>
              <a:endParaRPr lang="en-US"/>
            </a:p>
          </p:txBody>
        </p:sp>
        <p:sp>
          <p:nvSpPr>
            <p:cNvPr id="113729" name="Line 93"/>
            <p:cNvSpPr>
              <a:spLocks noChangeShapeType="1"/>
            </p:cNvSpPr>
            <p:nvPr/>
          </p:nvSpPr>
          <p:spPr bwMode="auto">
            <a:xfrm flipV="1">
              <a:off x="1318" y="2908"/>
              <a:ext cx="94"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3730" name="Line 94"/>
            <p:cNvSpPr>
              <a:spLocks noChangeShapeType="1"/>
            </p:cNvSpPr>
            <p:nvPr/>
          </p:nvSpPr>
          <p:spPr bwMode="auto">
            <a:xfrm>
              <a:off x="1404" y="2908"/>
              <a:ext cx="78"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3676" name="Group 95"/>
          <p:cNvGrpSpPr>
            <a:grpSpLocks/>
          </p:cNvGrpSpPr>
          <p:nvPr/>
        </p:nvGrpSpPr>
        <p:grpSpPr bwMode="auto">
          <a:xfrm rot="968210">
            <a:off x="1055934" y="307227"/>
            <a:ext cx="4776787" cy="3009900"/>
            <a:chOff x="1430" y="1060"/>
            <a:chExt cx="3787" cy="1857"/>
          </a:xfrm>
        </p:grpSpPr>
        <p:sp>
          <p:nvSpPr>
            <p:cNvPr id="113677" name="Freeform 96"/>
            <p:cNvSpPr>
              <a:spLocks/>
            </p:cNvSpPr>
            <p:nvPr/>
          </p:nvSpPr>
          <p:spPr bwMode="auto">
            <a:xfrm>
              <a:off x="1732" y="2696"/>
              <a:ext cx="51" cy="123"/>
            </a:xfrm>
            <a:custGeom>
              <a:avLst/>
              <a:gdLst>
                <a:gd name="T0" fmla="*/ 37 w 51"/>
                <a:gd name="T1" fmla="*/ 45 h 123"/>
                <a:gd name="T2" fmla="*/ 35 w 51"/>
                <a:gd name="T3" fmla="*/ 37 h 123"/>
                <a:gd name="T4" fmla="*/ 34 w 51"/>
                <a:gd name="T5" fmla="*/ 29 h 123"/>
                <a:gd name="T6" fmla="*/ 36 w 51"/>
                <a:gd name="T7" fmla="*/ 22 h 123"/>
                <a:gd name="T8" fmla="*/ 36 w 51"/>
                <a:gd name="T9" fmla="*/ 17 h 123"/>
                <a:gd name="T10" fmla="*/ 38 w 51"/>
                <a:gd name="T11" fmla="*/ 13 h 123"/>
                <a:gd name="T12" fmla="*/ 42 w 51"/>
                <a:gd name="T13" fmla="*/ 9 h 123"/>
                <a:gd name="T14" fmla="*/ 45 w 51"/>
                <a:gd name="T15" fmla="*/ 6 h 123"/>
                <a:gd name="T16" fmla="*/ 50 w 51"/>
                <a:gd name="T17" fmla="*/ 3 h 123"/>
                <a:gd name="T18" fmla="*/ 45 w 51"/>
                <a:gd name="T19" fmla="*/ 1 h 123"/>
                <a:gd name="T20" fmla="*/ 41 w 51"/>
                <a:gd name="T21" fmla="*/ 0 h 123"/>
                <a:gd name="T22" fmla="*/ 33 w 51"/>
                <a:gd name="T23" fmla="*/ 0 h 123"/>
                <a:gd name="T24" fmla="*/ 28 w 51"/>
                <a:gd name="T25" fmla="*/ 0 h 123"/>
                <a:gd name="T26" fmla="*/ 23 w 51"/>
                <a:gd name="T27" fmla="*/ 1 h 123"/>
                <a:gd name="T28" fmla="*/ 18 w 51"/>
                <a:gd name="T29" fmla="*/ 3 h 123"/>
                <a:gd name="T30" fmla="*/ 13 w 51"/>
                <a:gd name="T31" fmla="*/ 4 h 123"/>
                <a:gd name="T32" fmla="*/ 7 w 51"/>
                <a:gd name="T33" fmla="*/ 6 h 123"/>
                <a:gd name="T34" fmla="*/ 4 w 51"/>
                <a:gd name="T35" fmla="*/ 8 h 123"/>
                <a:gd name="T36" fmla="*/ 1 w 51"/>
                <a:gd name="T37" fmla="*/ 11 h 123"/>
                <a:gd name="T38" fmla="*/ 0 w 51"/>
                <a:gd name="T39" fmla="*/ 15 h 123"/>
                <a:gd name="T40" fmla="*/ 0 w 51"/>
                <a:gd name="T41" fmla="*/ 19 h 123"/>
                <a:gd name="T42" fmla="*/ 0 w 51"/>
                <a:gd name="T43" fmla="*/ 22 h 123"/>
                <a:gd name="T44" fmla="*/ 4 w 51"/>
                <a:gd name="T45" fmla="*/ 63 h 123"/>
                <a:gd name="T46" fmla="*/ 10 w 51"/>
                <a:gd name="T47" fmla="*/ 99 h 123"/>
                <a:gd name="T48" fmla="*/ 11 w 51"/>
                <a:gd name="T49" fmla="*/ 103 h 123"/>
                <a:gd name="T50" fmla="*/ 11 w 51"/>
                <a:gd name="T51" fmla="*/ 106 h 123"/>
                <a:gd name="T52" fmla="*/ 10 w 51"/>
                <a:gd name="T53" fmla="*/ 108 h 123"/>
                <a:gd name="T54" fmla="*/ 7 w 51"/>
                <a:gd name="T55" fmla="*/ 111 h 123"/>
                <a:gd name="T56" fmla="*/ 4 w 51"/>
                <a:gd name="T57" fmla="*/ 114 h 123"/>
                <a:gd name="T58" fmla="*/ 14 w 51"/>
                <a:gd name="T59" fmla="*/ 119 h 123"/>
                <a:gd name="T60" fmla="*/ 25 w 51"/>
                <a:gd name="T61" fmla="*/ 122 h 123"/>
                <a:gd name="T62" fmla="*/ 32 w 51"/>
                <a:gd name="T63" fmla="*/ 121 h 123"/>
                <a:gd name="T64" fmla="*/ 37 w 51"/>
                <a:gd name="T65" fmla="*/ 121 h 123"/>
                <a:gd name="T66" fmla="*/ 41 w 51"/>
                <a:gd name="T67" fmla="*/ 118 h 123"/>
                <a:gd name="T68" fmla="*/ 45 w 51"/>
                <a:gd name="T69" fmla="*/ 116 h 123"/>
                <a:gd name="T70" fmla="*/ 47 w 51"/>
                <a:gd name="T71" fmla="*/ 112 h 123"/>
                <a:gd name="T72" fmla="*/ 47 w 51"/>
                <a:gd name="T73" fmla="*/ 109 h 123"/>
                <a:gd name="T74" fmla="*/ 47 w 51"/>
                <a:gd name="T75" fmla="*/ 105 h 123"/>
                <a:gd name="T76" fmla="*/ 47 w 51"/>
                <a:gd name="T77" fmla="*/ 100 h 123"/>
                <a:gd name="T78" fmla="*/ 46 w 51"/>
                <a:gd name="T79" fmla="*/ 94 h 123"/>
                <a:gd name="T80" fmla="*/ 44 w 51"/>
                <a:gd name="T81" fmla="*/ 86 h 123"/>
                <a:gd name="T82" fmla="*/ 37 w 51"/>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23"/>
                <a:gd name="T128" fmla="*/ 51 w 51"/>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23">
                  <a:moveTo>
                    <a:pt x="37" y="45"/>
                  </a:moveTo>
                  <a:lnTo>
                    <a:pt x="35" y="37"/>
                  </a:lnTo>
                  <a:lnTo>
                    <a:pt x="34" y="29"/>
                  </a:lnTo>
                  <a:lnTo>
                    <a:pt x="36" y="22"/>
                  </a:lnTo>
                  <a:lnTo>
                    <a:pt x="36" y="17"/>
                  </a:lnTo>
                  <a:lnTo>
                    <a:pt x="38" y="13"/>
                  </a:lnTo>
                  <a:lnTo>
                    <a:pt x="42" y="9"/>
                  </a:lnTo>
                  <a:lnTo>
                    <a:pt x="45" y="6"/>
                  </a:lnTo>
                  <a:lnTo>
                    <a:pt x="50" y="3"/>
                  </a:lnTo>
                  <a:lnTo>
                    <a:pt x="45" y="1"/>
                  </a:lnTo>
                  <a:lnTo>
                    <a:pt x="41" y="0"/>
                  </a:lnTo>
                  <a:lnTo>
                    <a:pt x="33" y="0"/>
                  </a:lnTo>
                  <a:lnTo>
                    <a:pt x="28" y="0"/>
                  </a:lnTo>
                  <a:lnTo>
                    <a:pt x="23" y="1"/>
                  </a:lnTo>
                  <a:lnTo>
                    <a:pt x="18" y="3"/>
                  </a:lnTo>
                  <a:lnTo>
                    <a:pt x="13" y="4"/>
                  </a:lnTo>
                  <a:lnTo>
                    <a:pt x="7" y="6"/>
                  </a:lnTo>
                  <a:lnTo>
                    <a:pt x="4" y="8"/>
                  </a:lnTo>
                  <a:lnTo>
                    <a:pt x="1" y="11"/>
                  </a:lnTo>
                  <a:lnTo>
                    <a:pt x="0" y="15"/>
                  </a:lnTo>
                  <a:lnTo>
                    <a:pt x="0" y="19"/>
                  </a:lnTo>
                  <a:lnTo>
                    <a:pt x="0" y="22"/>
                  </a:lnTo>
                  <a:lnTo>
                    <a:pt x="4" y="63"/>
                  </a:lnTo>
                  <a:lnTo>
                    <a:pt x="10" y="99"/>
                  </a:lnTo>
                  <a:lnTo>
                    <a:pt x="11" y="103"/>
                  </a:lnTo>
                  <a:lnTo>
                    <a:pt x="11" y="106"/>
                  </a:lnTo>
                  <a:lnTo>
                    <a:pt x="10" y="108"/>
                  </a:lnTo>
                  <a:lnTo>
                    <a:pt x="7" y="111"/>
                  </a:lnTo>
                  <a:lnTo>
                    <a:pt x="4" y="114"/>
                  </a:lnTo>
                  <a:lnTo>
                    <a:pt x="14" y="119"/>
                  </a:lnTo>
                  <a:lnTo>
                    <a:pt x="25" y="122"/>
                  </a:lnTo>
                  <a:lnTo>
                    <a:pt x="32" y="121"/>
                  </a:lnTo>
                  <a:lnTo>
                    <a:pt x="37" y="121"/>
                  </a:lnTo>
                  <a:lnTo>
                    <a:pt x="41" y="118"/>
                  </a:lnTo>
                  <a:lnTo>
                    <a:pt x="45" y="116"/>
                  </a:lnTo>
                  <a:lnTo>
                    <a:pt x="47" y="112"/>
                  </a:lnTo>
                  <a:lnTo>
                    <a:pt x="47" y="109"/>
                  </a:lnTo>
                  <a:lnTo>
                    <a:pt x="47" y="105"/>
                  </a:lnTo>
                  <a:lnTo>
                    <a:pt x="47" y="100"/>
                  </a:lnTo>
                  <a:lnTo>
                    <a:pt x="46" y="94"/>
                  </a:lnTo>
                  <a:lnTo>
                    <a:pt x="44" y="86"/>
                  </a:lnTo>
                  <a:lnTo>
                    <a:pt x="37" y="45"/>
                  </a:lnTo>
                </a:path>
              </a:pathLst>
            </a:custGeom>
            <a:solidFill>
              <a:srgbClr val="800000"/>
            </a:solidFill>
            <a:ln w="12700" cap="rnd">
              <a:solidFill>
                <a:srgbClr val="800000"/>
              </a:solidFill>
              <a:round/>
              <a:headEnd/>
              <a:tailEnd/>
            </a:ln>
          </p:spPr>
          <p:txBody>
            <a:bodyPr/>
            <a:lstStyle/>
            <a:p>
              <a:endParaRPr lang="en-US"/>
            </a:p>
          </p:txBody>
        </p:sp>
        <p:sp>
          <p:nvSpPr>
            <p:cNvPr id="113678" name="Freeform 97"/>
            <p:cNvSpPr>
              <a:spLocks/>
            </p:cNvSpPr>
            <p:nvPr/>
          </p:nvSpPr>
          <p:spPr bwMode="auto">
            <a:xfrm>
              <a:off x="1583" y="2773"/>
              <a:ext cx="50" cy="119"/>
            </a:xfrm>
            <a:custGeom>
              <a:avLst/>
              <a:gdLst>
                <a:gd name="T0" fmla="*/ 34 w 50"/>
                <a:gd name="T1" fmla="*/ 43 h 119"/>
                <a:gd name="T2" fmla="*/ 33 w 50"/>
                <a:gd name="T3" fmla="*/ 37 h 119"/>
                <a:gd name="T4" fmla="*/ 34 w 50"/>
                <a:gd name="T5" fmla="*/ 29 h 119"/>
                <a:gd name="T6" fmla="*/ 34 w 50"/>
                <a:gd name="T7" fmla="*/ 22 h 119"/>
                <a:gd name="T8" fmla="*/ 35 w 50"/>
                <a:gd name="T9" fmla="*/ 17 h 119"/>
                <a:gd name="T10" fmla="*/ 37 w 50"/>
                <a:gd name="T11" fmla="*/ 12 h 119"/>
                <a:gd name="T12" fmla="*/ 39 w 50"/>
                <a:gd name="T13" fmla="*/ 9 h 119"/>
                <a:gd name="T14" fmla="*/ 42 w 50"/>
                <a:gd name="T15" fmla="*/ 6 h 119"/>
                <a:gd name="T16" fmla="*/ 49 w 50"/>
                <a:gd name="T17" fmla="*/ 3 h 119"/>
                <a:gd name="T18" fmla="*/ 44 w 50"/>
                <a:gd name="T19" fmla="*/ 1 h 119"/>
                <a:gd name="T20" fmla="*/ 39 w 50"/>
                <a:gd name="T21" fmla="*/ 0 h 119"/>
                <a:gd name="T22" fmla="*/ 32 w 50"/>
                <a:gd name="T23" fmla="*/ 0 h 119"/>
                <a:gd name="T24" fmla="*/ 26 w 50"/>
                <a:gd name="T25" fmla="*/ 0 h 119"/>
                <a:gd name="T26" fmla="*/ 21 w 50"/>
                <a:gd name="T27" fmla="*/ 2 h 119"/>
                <a:gd name="T28" fmla="*/ 17 w 50"/>
                <a:gd name="T29" fmla="*/ 3 h 119"/>
                <a:gd name="T30" fmla="*/ 12 w 50"/>
                <a:gd name="T31" fmla="*/ 4 h 119"/>
                <a:gd name="T32" fmla="*/ 7 w 50"/>
                <a:gd name="T33" fmla="*/ 6 h 119"/>
                <a:gd name="T34" fmla="*/ 3 w 50"/>
                <a:gd name="T35" fmla="*/ 8 h 119"/>
                <a:gd name="T36" fmla="*/ 2 w 50"/>
                <a:gd name="T37" fmla="*/ 12 h 119"/>
                <a:gd name="T38" fmla="*/ 1 w 50"/>
                <a:gd name="T39" fmla="*/ 15 h 119"/>
                <a:gd name="T40" fmla="*/ 0 w 50"/>
                <a:gd name="T41" fmla="*/ 18 h 119"/>
                <a:gd name="T42" fmla="*/ 1 w 50"/>
                <a:gd name="T43" fmla="*/ 22 h 119"/>
                <a:gd name="T44" fmla="*/ 3 w 50"/>
                <a:gd name="T45" fmla="*/ 62 h 119"/>
                <a:gd name="T46" fmla="*/ 10 w 50"/>
                <a:gd name="T47" fmla="*/ 98 h 119"/>
                <a:gd name="T48" fmla="*/ 10 w 50"/>
                <a:gd name="T49" fmla="*/ 103 h 119"/>
                <a:gd name="T50" fmla="*/ 11 w 50"/>
                <a:gd name="T51" fmla="*/ 105 h 119"/>
                <a:gd name="T52" fmla="*/ 11 w 50"/>
                <a:gd name="T53" fmla="*/ 107 h 119"/>
                <a:gd name="T54" fmla="*/ 9 w 50"/>
                <a:gd name="T55" fmla="*/ 110 h 119"/>
                <a:gd name="T56" fmla="*/ 6 w 50"/>
                <a:gd name="T57" fmla="*/ 111 h 119"/>
                <a:gd name="T58" fmla="*/ 16 w 50"/>
                <a:gd name="T59" fmla="*/ 115 h 119"/>
                <a:gd name="T60" fmla="*/ 25 w 50"/>
                <a:gd name="T61" fmla="*/ 118 h 119"/>
                <a:gd name="T62" fmla="*/ 30 w 50"/>
                <a:gd name="T63" fmla="*/ 118 h 119"/>
                <a:gd name="T64" fmla="*/ 34 w 50"/>
                <a:gd name="T65" fmla="*/ 117 h 119"/>
                <a:gd name="T66" fmla="*/ 38 w 50"/>
                <a:gd name="T67" fmla="*/ 116 h 119"/>
                <a:gd name="T68" fmla="*/ 42 w 50"/>
                <a:gd name="T69" fmla="*/ 114 h 119"/>
                <a:gd name="T70" fmla="*/ 44 w 50"/>
                <a:gd name="T71" fmla="*/ 112 h 119"/>
                <a:gd name="T72" fmla="*/ 45 w 50"/>
                <a:gd name="T73" fmla="*/ 110 h 119"/>
                <a:gd name="T74" fmla="*/ 45 w 50"/>
                <a:gd name="T75" fmla="*/ 107 h 119"/>
                <a:gd name="T76" fmla="*/ 44 w 50"/>
                <a:gd name="T77" fmla="*/ 104 h 119"/>
                <a:gd name="T78" fmla="*/ 43 w 50"/>
                <a:gd name="T79" fmla="*/ 99 h 119"/>
                <a:gd name="T80" fmla="*/ 41 w 50"/>
                <a:gd name="T81" fmla="*/ 92 h 119"/>
                <a:gd name="T82" fmla="*/ 40 w 50"/>
                <a:gd name="T83" fmla="*/ 85 h 119"/>
                <a:gd name="T84" fmla="*/ 34 w 50"/>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19"/>
                <a:gd name="T131" fmla="*/ 50 w 5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19">
                  <a:moveTo>
                    <a:pt x="34" y="43"/>
                  </a:moveTo>
                  <a:lnTo>
                    <a:pt x="33" y="37"/>
                  </a:lnTo>
                  <a:lnTo>
                    <a:pt x="34" y="29"/>
                  </a:lnTo>
                  <a:lnTo>
                    <a:pt x="34" y="22"/>
                  </a:lnTo>
                  <a:lnTo>
                    <a:pt x="35" y="17"/>
                  </a:lnTo>
                  <a:lnTo>
                    <a:pt x="37" y="12"/>
                  </a:lnTo>
                  <a:lnTo>
                    <a:pt x="39" y="9"/>
                  </a:lnTo>
                  <a:lnTo>
                    <a:pt x="42" y="6"/>
                  </a:lnTo>
                  <a:lnTo>
                    <a:pt x="49" y="3"/>
                  </a:lnTo>
                  <a:lnTo>
                    <a:pt x="44" y="1"/>
                  </a:lnTo>
                  <a:lnTo>
                    <a:pt x="39" y="0"/>
                  </a:lnTo>
                  <a:lnTo>
                    <a:pt x="32" y="0"/>
                  </a:lnTo>
                  <a:lnTo>
                    <a:pt x="26" y="0"/>
                  </a:lnTo>
                  <a:lnTo>
                    <a:pt x="21"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6" y="115"/>
                  </a:lnTo>
                  <a:lnTo>
                    <a:pt x="25" y="118"/>
                  </a:lnTo>
                  <a:lnTo>
                    <a:pt x="30" y="118"/>
                  </a:lnTo>
                  <a:lnTo>
                    <a:pt x="34" y="117"/>
                  </a:lnTo>
                  <a:lnTo>
                    <a:pt x="38" y="116"/>
                  </a:lnTo>
                  <a:lnTo>
                    <a:pt x="42" y="114"/>
                  </a:lnTo>
                  <a:lnTo>
                    <a:pt x="44" y="112"/>
                  </a:lnTo>
                  <a:lnTo>
                    <a:pt x="45" y="110"/>
                  </a:lnTo>
                  <a:lnTo>
                    <a:pt x="45" y="107"/>
                  </a:lnTo>
                  <a:lnTo>
                    <a:pt x="44" y="104"/>
                  </a:lnTo>
                  <a:lnTo>
                    <a:pt x="43" y="99"/>
                  </a:lnTo>
                  <a:lnTo>
                    <a:pt x="41" y="92"/>
                  </a:lnTo>
                  <a:lnTo>
                    <a:pt x="40"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113679" name="Freeform 98"/>
            <p:cNvSpPr>
              <a:spLocks/>
            </p:cNvSpPr>
            <p:nvPr/>
          </p:nvSpPr>
          <p:spPr bwMode="auto">
            <a:xfrm>
              <a:off x="2029" y="2551"/>
              <a:ext cx="49" cy="123"/>
            </a:xfrm>
            <a:custGeom>
              <a:avLst/>
              <a:gdLst>
                <a:gd name="T0" fmla="*/ 35 w 49"/>
                <a:gd name="T1" fmla="*/ 45 h 123"/>
                <a:gd name="T2" fmla="*/ 34 w 49"/>
                <a:gd name="T3" fmla="*/ 37 h 123"/>
                <a:gd name="T4" fmla="*/ 32 w 49"/>
                <a:gd name="T5" fmla="*/ 29 h 123"/>
                <a:gd name="T6" fmla="*/ 34 w 49"/>
                <a:gd name="T7" fmla="*/ 22 h 123"/>
                <a:gd name="T8" fmla="*/ 35 w 49"/>
                <a:gd name="T9" fmla="*/ 17 h 123"/>
                <a:gd name="T10" fmla="*/ 37 w 49"/>
                <a:gd name="T11" fmla="*/ 13 h 123"/>
                <a:gd name="T12" fmla="*/ 40 w 49"/>
                <a:gd name="T13" fmla="*/ 9 h 123"/>
                <a:gd name="T14" fmla="*/ 43 w 49"/>
                <a:gd name="T15" fmla="*/ 6 h 123"/>
                <a:gd name="T16" fmla="*/ 48 w 49"/>
                <a:gd name="T17" fmla="*/ 3 h 123"/>
                <a:gd name="T18" fmla="*/ 43 w 49"/>
                <a:gd name="T19" fmla="*/ 1 h 123"/>
                <a:gd name="T20" fmla="*/ 39 w 49"/>
                <a:gd name="T21" fmla="*/ 0 h 123"/>
                <a:gd name="T22" fmla="*/ 32 w 49"/>
                <a:gd name="T23" fmla="*/ 0 h 123"/>
                <a:gd name="T24" fmla="*/ 27 w 49"/>
                <a:gd name="T25" fmla="*/ 0 h 123"/>
                <a:gd name="T26" fmla="*/ 22 w 49"/>
                <a:gd name="T27" fmla="*/ 1 h 123"/>
                <a:gd name="T28" fmla="*/ 17 w 49"/>
                <a:gd name="T29" fmla="*/ 3 h 123"/>
                <a:gd name="T30" fmla="*/ 13 w 49"/>
                <a:gd name="T31" fmla="*/ 4 h 123"/>
                <a:gd name="T32" fmla="*/ 7 w 49"/>
                <a:gd name="T33" fmla="*/ 6 h 123"/>
                <a:gd name="T34" fmla="*/ 4 w 49"/>
                <a:gd name="T35" fmla="*/ 8 h 123"/>
                <a:gd name="T36" fmla="*/ 1 w 49"/>
                <a:gd name="T37" fmla="*/ 11 h 123"/>
                <a:gd name="T38" fmla="*/ 0 w 49"/>
                <a:gd name="T39" fmla="*/ 15 h 123"/>
                <a:gd name="T40" fmla="*/ 0 w 49"/>
                <a:gd name="T41" fmla="*/ 19 h 123"/>
                <a:gd name="T42" fmla="*/ 0 w 49"/>
                <a:gd name="T43" fmla="*/ 22 h 123"/>
                <a:gd name="T44" fmla="*/ 4 w 49"/>
                <a:gd name="T45" fmla="*/ 63 h 123"/>
                <a:gd name="T46" fmla="*/ 9 w 49"/>
                <a:gd name="T47" fmla="*/ 99 h 123"/>
                <a:gd name="T48" fmla="*/ 11 w 49"/>
                <a:gd name="T49" fmla="*/ 103 h 123"/>
                <a:gd name="T50" fmla="*/ 10 w 49"/>
                <a:gd name="T51" fmla="*/ 106 h 123"/>
                <a:gd name="T52" fmla="*/ 9 w 49"/>
                <a:gd name="T53" fmla="*/ 108 h 123"/>
                <a:gd name="T54" fmla="*/ 7 w 49"/>
                <a:gd name="T55" fmla="*/ 111 h 123"/>
                <a:gd name="T56" fmla="*/ 4 w 49"/>
                <a:gd name="T57" fmla="*/ 114 h 123"/>
                <a:gd name="T58" fmla="*/ 14 w 49"/>
                <a:gd name="T59" fmla="*/ 119 h 123"/>
                <a:gd name="T60" fmla="*/ 24 w 49"/>
                <a:gd name="T61" fmla="*/ 122 h 123"/>
                <a:gd name="T62" fmla="*/ 31 w 49"/>
                <a:gd name="T63" fmla="*/ 121 h 123"/>
                <a:gd name="T64" fmla="*/ 35 w 49"/>
                <a:gd name="T65" fmla="*/ 121 h 123"/>
                <a:gd name="T66" fmla="*/ 39 w 49"/>
                <a:gd name="T67" fmla="*/ 118 h 123"/>
                <a:gd name="T68" fmla="*/ 43 w 49"/>
                <a:gd name="T69" fmla="*/ 116 h 123"/>
                <a:gd name="T70" fmla="*/ 45 w 49"/>
                <a:gd name="T71" fmla="*/ 112 h 123"/>
                <a:gd name="T72" fmla="*/ 45 w 49"/>
                <a:gd name="T73" fmla="*/ 109 h 123"/>
                <a:gd name="T74" fmla="*/ 45 w 49"/>
                <a:gd name="T75" fmla="*/ 105 h 123"/>
                <a:gd name="T76" fmla="*/ 45 w 49"/>
                <a:gd name="T77" fmla="*/ 100 h 123"/>
                <a:gd name="T78" fmla="*/ 44 w 49"/>
                <a:gd name="T79" fmla="*/ 94 h 123"/>
                <a:gd name="T80" fmla="*/ 42 w 49"/>
                <a:gd name="T81" fmla="*/ 86 h 123"/>
                <a:gd name="T82" fmla="*/ 35 w 49"/>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3"/>
                <a:gd name="T128" fmla="*/ 49 w 49"/>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3">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4" y="122"/>
                  </a:lnTo>
                  <a:lnTo>
                    <a:pt x="31" y="121"/>
                  </a:lnTo>
                  <a:lnTo>
                    <a:pt x="35" y="121"/>
                  </a:lnTo>
                  <a:lnTo>
                    <a:pt x="39" y="118"/>
                  </a:lnTo>
                  <a:lnTo>
                    <a:pt x="43" y="116"/>
                  </a:lnTo>
                  <a:lnTo>
                    <a:pt x="45" y="112"/>
                  </a:lnTo>
                  <a:lnTo>
                    <a:pt x="45" y="109"/>
                  </a:lnTo>
                  <a:lnTo>
                    <a:pt x="45" y="105"/>
                  </a:lnTo>
                  <a:lnTo>
                    <a:pt x="45"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80" name="Freeform 99"/>
            <p:cNvSpPr>
              <a:spLocks/>
            </p:cNvSpPr>
            <p:nvPr/>
          </p:nvSpPr>
          <p:spPr bwMode="auto">
            <a:xfrm>
              <a:off x="1880" y="2622"/>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13681" name="Freeform 100"/>
            <p:cNvSpPr>
              <a:spLocks/>
            </p:cNvSpPr>
            <p:nvPr/>
          </p:nvSpPr>
          <p:spPr bwMode="auto">
            <a:xfrm>
              <a:off x="2328" y="2404"/>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82" name="Freeform 101"/>
            <p:cNvSpPr>
              <a:spLocks/>
            </p:cNvSpPr>
            <p:nvPr/>
          </p:nvSpPr>
          <p:spPr bwMode="auto">
            <a:xfrm>
              <a:off x="2183" y="2478"/>
              <a:ext cx="48" cy="121"/>
            </a:xfrm>
            <a:custGeom>
              <a:avLst/>
              <a:gdLst>
                <a:gd name="T0" fmla="*/ 33 w 48"/>
                <a:gd name="T1" fmla="*/ 44 h 121"/>
                <a:gd name="T2" fmla="*/ 32 w 48"/>
                <a:gd name="T3" fmla="*/ 38 h 121"/>
                <a:gd name="T4" fmla="*/ 32 w 48"/>
                <a:gd name="T5" fmla="*/ 30 h 121"/>
                <a:gd name="T6" fmla="*/ 32 w 48"/>
                <a:gd name="T7" fmla="*/ 22 h 121"/>
                <a:gd name="T8" fmla="*/ 33 w 48"/>
                <a:gd name="T9" fmla="*/ 17 h 121"/>
                <a:gd name="T10" fmla="*/ 36 w 48"/>
                <a:gd name="T11" fmla="*/ 13 h 121"/>
                <a:gd name="T12" fmla="*/ 38 w 48"/>
                <a:gd name="T13" fmla="*/ 9 h 121"/>
                <a:gd name="T14" fmla="*/ 41 w 48"/>
                <a:gd name="T15" fmla="*/ 6 h 121"/>
                <a:gd name="T16" fmla="*/ 47 w 48"/>
                <a:gd name="T17" fmla="*/ 3 h 121"/>
                <a:gd name="T18" fmla="*/ 42 w 48"/>
                <a:gd name="T19" fmla="*/ 1 h 121"/>
                <a:gd name="T20" fmla="*/ 37 w 48"/>
                <a:gd name="T21" fmla="*/ 0 h 121"/>
                <a:gd name="T22" fmla="*/ 31 w 48"/>
                <a:gd name="T23" fmla="*/ 0 h 121"/>
                <a:gd name="T24" fmla="*/ 25 w 48"/>
                <a:gd name="T25" fmla="*/ 0 h 121"/>
                <a:gd name="T26" fmla="*/ 20 w 48"/>
                <a:gd name="T27" fmla="*/ 2 h 121"/>
                <a:gd name="T28" fmla="*/ 16 w 48"/>
                <a:gd name="T29" fmla="*/ 3 h 121"/>
                <a:gd name="T30" fmla="*/ 11 w 48"/>
                <a:gd name="T31" fmla="*/ 4 h 121"/>
                <a:gd name="T32" fmla="*/ 7 w 48"/>
                <a:gd name="T33" fmla="*/ 7 h 121"/>
                <a:gd name="T34" fmla="*/ 2 w 48"/>
                <a:gd name="T35" fmla="*/ 8 h 121"/>
                <a:gd name="T36" fmla="*/ 1 w 48"/>
                <a:gd name="T37" fmla="*/ 12 h 121"/>
                <a:gd name="T38" fmla="*/ 0 w 48"/>
                <a:gd name="T39" fmla="*/ 15 h 121"/>
                <a:gd name="T40" fmla="*/ 0 w 48"/>
                <a:gd name="T41" fmla="*/ 18 h 121"/>
                <a:gd name="T42" fmla="*/ 0 w 48"/>
                <a:gd name="T43" fmla="*/ 23 h 121"/>
                <a:gd name="T44" fmla="*/ 3 w 48"/>
                <a:gd name="T45" fmla="*/ 64 h 121"/>
                <a:gd name="T46" fmla="*/ 10 w 48"/>
                <a:gd name="T47" fmla="*/ 99 h 121"/>
                <a:gd name="T48" fmla="*/ 9 w 48"/>
                <a:gd name="T49" fmla="*/ 104 h 121"/>
                <a:gd name="T50" fmla="*/ 10 w 48"/>
                <a:gd name="T51" fmla="*/ 106 h 121"/>
                <a:gd name="T52" fmla="*/ 10 w 48"/>
                <a:gd name="T53" fmla="*/ 109 h 121"/>
                <a:gd name="T54" fmla="*/ 8 w 48"/>
                <a:gd name="T55" fmla="*/ 112 h 121"/>
                <a:gd name="T56" fmla="*/ 5 w 48"/>
                <a:gd name="T57" fmla="*/ 113 h 121"/>
                <a:gd name="T58" fmla="*/ 15 w 48"/>
                <a:gd name="T59" fmla="*/ 117 h 121"/>
                <a:gd name="T60" fmla="*/ 24 w 48"/>
                <a:gd name="T61" fmla="*/ 120 h 121"/>
                <a:gd name="T62" fmla="*/ 29 w 48"/>
                <a:gd name="T63" fmla="*/ 120 h 121"/>
                <a:gd name="T64" fmla="*/ 33 w 48"/>
                <a:gd name="T65" fmla="*/ 119 h 121"/>
                <a:gd name="T66" fmla="*/ 36 w 48"/>
                <a:gd name="T67" fmla="*/ 118 h 121"/>
                <a:gd name="T68" fmla="*/ 40 w 48"/>
                <a:gd name="T69" fmla="*/ 116 h 121"/>
                <a:gd name="T70" fmla="*/ 43 w 48"/>
                <a:gd name="T71" fmla="*/ 114 h 121"/>
                <a:gd name="T72" fmla="*/ 43 w 48"/>
                <a:gd name="T73" fmla="*/ 112 h 121"/>
                <a:gd name="T74" fmla="*/ 43 w 48"/>
                <a:gd name="T75" fmla="*/ 109 h 121"/>
                <a:gd name="T76" fmla="*/ 43 w 48"/>
                <a:gd name="T77" fmla="*/ 106 h 121"/>
                <a:gd name="T78" fmla="*/ 42 w 48"/>
                <a:gd name="T79" fmla="*/ 101 h 121"/>
                <a:gd name="T80" fmla="*/ 40 w 48"/>
                <a:gd name="T81" fmla="*/ 94 h 121"/>
                <a:gd name="T82" fmla="*/ 38 w 48"/>
                <a:gd name="T83" fmla="*/ 86 h 121"/>
                <a:gd name="T84" fmla="*/ 33 w 48"/>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121"/>
                <a:gd name="T131" fmla="*/ 48 w 48"/>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121">
                  <a:moveTo>
                    <a:pt x="33" y="44"/>
                  </a:moveTo>
                  <a:lnTo>
                    <a:pt x="32" y="38"/>
                  </a:lnTo>
                  <a:lnTo>
                    <a:pt x="32" y="30"/>
                  </a:lnTo>
                  <a:lnTo>
                    <a:pt x="32" y="22"/>
                  </a:lnTo>
                  <a:lnTo>
                    <a:pt x="33" y="17"/>
                  </a:lnTo>
                  <a:lnTo>
                    <a:pt x="36" y="13"/>
                  </a:lnTo>
                  <a:lnTo>
                    <a:pt x="38" y="9"/>
                  </a:lnTo>
                  <a:lnTo>
                    <a:pt x="41" y="6"/>
                  </a:lnTo>
                  <a:lnTo>
                    <a:pt x="47" y="3"/>
                  </a:lnTo>
                  <a:lnTo>
                    <a:pt x="42" y="1"/>
                  </a:lnTo>
                  <a:lnTo>
                    <a:pt x="37" y="0"/>
                  </a:lnTo>
                  <a:lnTo>
                    <a:pt x="31" y="0"/>
                  </a:lnTo>
                  <a:lnTo>
                    <a:pt x="25" y="0"/>
                  </a:lnTo>
                  <a:lnTo>
                    <a:pt x="20" y="2"/>
                  </a:lnTo>
                  <a:lnTo>
                    <a:pt x="16" y="3"/>
                  </a:lnTo>
                  <a:lnTo>
                    <a:pt x="11" y="4"/>
                  </a:lnTo>
                  <a:lnTo>
                    <a:pt x="7" y="7"/>
                  </a:lnTo>
                  <a:lnTo>
                    <a:pt x="2" y="8"/>
                  </a:lnTo>
                  <a:lnTo>
                    <a:pt x="1" y="12"/>
                  </a:lnTo>
                  <a:lnTo>
                    <a:pt x="0" y="15"/>
                  </a:lnTo>
                  <a:lnTo>
                    <a:pt x="0" y="18"/>
                  </a:lnTo>
                  <a:lnTo>
                    <a:pt x="0" y="23"/>
                  </a:lnTo>
                  <a:lnTo>
                    <a:pt x="3" y="64"/>
                  </a:lnTo>
                  <a:lnTo>
                    <a:pt x="10" y="99"/>
                  </a:lnTo>
                  <a:lnTo>
                    <a:pt x="9" y="104"/>
                  </a:lnTo>
                  <a:lnTo>
                    <a:pt x="10" y="106"/>
                  </a:lnTo>
                  <a:lnTo>
                    <a:pt x="10" y="109"/>
                  </a:lnTo>
                  <a:lnTo>
                    <a:pt x="8" y="112"/>
                  </a:lnTo>
                  <a:lnTo>
                    <a:pt x="5" y="113"/>
                  </a:lnTo>
                  <a:lnTo>
                    <a:pt x="15" y="117"/>
                  </a:lnTo>
                  <a:lnTo>
                    <a:pt x="24" y="120"/>
                  </a:lnTo>
                  <a:lnTo>
                    <a:pt x="29" y="120"/>
                  </a:lnTo>
                  <a:lnTo>
                    <a:pt x="33" y="119"/>
                  </a:lnTo>
                  <a:lnTo>
                    <a:pt x="36" y="118"/>
                  </a:lnTo>
                  <a:lnTo>
                    <a:pt x="40" y="116"/>
                  </a:lnTo>
                  <a:lnTo>
                    <a:pt x="43" y="114"/>
                  </a:lnTo>
                  <a:lnTo>
                    <a:pt x="43" y="112"/>
                  </a:lnTo>
                  <a:lnTo>
                    <a:pt x="43" y="109"/>
                  </a:lnTo>
                  <a:lnTo>
                    <a:pt x="43" y="106"/>
                  </a:lnTo>
                  <a:lnTo>
                    <a:pt x="42" y="101"/>
                  </a:lnTo>
                  <a:lnTo>
                    <a:pt x="40" y="94"/>
                  </a:lnTo>
                  <a:lnTo>
                    <a:pt x="38" y="86"/>
                  </a:lnTo>
                  <a:lnTo>
                    <a:pt x="33" y="44"/>
                  </a:lnTo>
                </a:path>
              </a:pathLst>
            </a:custGeom>
            <a:solidFill>
              <a:srgbClr val="800000"/>
            </a:solidFill>
            <a:ln w="12700" cap="rnd">
              <a:solidFill>
                <a:srgbClr val="800000"/>
              </a:solidFill>
              <a:round/>
              <a:headEnd/>
              <a:tailEnd/>
            </a:ln>
          </p:spPr>
          <p:txBody>
            <a:bodyPr/>
            <a:lstStyle/>
            <a:p>
              <a:endParaRPr lang="en-US"/>
            </a:p>
          </p:txBody>
        </p:sp>
        <p:sp>
          <p:nvSpPr>
            <p:cNvPr id="113683" name="Freeform 102"/>
            <p:cNvSpPr>
              <a:spLocks/>
            </p:cNvSpPr>
            <p:nvPr/>
          </p:nvSpPr>
          <p:spPr bwMode="auto">
            <a:xfrm>
              <a:off x="2628" y="2256"/>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84" name="Freeform 103"/>
            <p:cNvSpPr>
              <a:spLocks/>
            </p:cNvSpPr>
            <p:nvPr/>
          </p:nvSpPr>
          <p:spPr bwMode="auto">
            <a:xfrm>
              <a:off x="2480" y="232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13685" name="Freeform 104"/>
            <p:cNvSpPr>
              <a:spLocks/>
            </p:cNvSpPr>
            <p:nvPr/>
          </p:nvSpPr>
          <p:spPr bwMode="auto">
            <a:xfrm>
              <a:off x="2929" y="2108"/>
              <a:ext cx="48" cy="123"/>
            </a:xfrm>
            <a:custGeom>
              <a:avLst/>
              <a:gdLst>
                <a:gd name="T0" fmla="*/ 35 w 48"/>
                <a:gd name="T1" fmla="*/ 45 h 123"/>
                <a:gd name="T2" fmla="*/ 33 w 48"/>
                <a:gd name="T3" fmla="*/ 37 h 123"/>
                <a:gd name="T4" fmla="*/ 32 w 48"/>
                <a:gd name="T5" fmla="*/ 29 h 123"/>
                <a:gd name="T6" fmla="*/ 34 w 48"/>
                <a:gd name="T7" fmla="*/ 22 h 123"/>
                <a:gd name="T8" fmla="*/ 34 w 48"/>
                <a:gd name="T9" fmla="*/ 17 h 123"/>
                <a:gd name="T10" fmla="*/ 36 w 48"/>
                <a:gd name="T11" fmla="*/ 13 h 123"/>
                <a:gd name="T12" fmla="*/ 39 w 48"/>
                <a:gd name="T13" fmla="*/ 9 h 123"/>
                <a:gd name="T14" fmla="*/ 43 w 48"/>
                <a:gd name="T15" fmla="*/ 6 h 123"/>
                <a:gd name="T16" fmla="*/ 47 w 48"/>
                <a:gd name="T17" fmla="*/ 3 h 123"/>
                <a:gd name="T18" fmla="*/ 43 w 48"/>
                <a:gd name="T19" fmla="*/ 1 h 123"/>
                <a:gd name="T20" fmla="*/ 39 w 48"/>
                <a:gd name="T21" fmla="*/ 0 h 123"/>
                <a:gd name="T22" fmla="*/ 31 w 48"/>
                <a:gd name="T23" fmla="*/ 0 h 123"/>
                <a:gd name="T24" fmla="*/ 26 w 48"/>
                <a:gd name="T25" fmla="*/ 0 h 123"/>
                <a:gd name="T26" fmla="*/ 21 w 48"/>
                <a:gd name="T27" fmla="*/ 1 h 123"/>
                <a:gd name="T28" fmla="*/ 17 w 48"/>
                <a:gd name="T29" fmla="*/ 3 h 123"/>
                <a:gd name="T30" fmla="*/ 12 w 48"/>
                <a:gd name="T31" fmla="*/ 4 h 123"/>
                <a:gd name="T32" fmla="*/ 7 w 48"/>
                <a:gd name="T33" fmla="*/ 6 h 123"/>
                <a:gd name="T34" fmla="*/ 3 w 48"/>
                <a:gd name="T35" fmla="*/ 8 h 123"/>
                <a:gd name="T36" fmla="*/ 1 w 48"/>
                <a:gd name="T37" fmla="*/ 11 h 123"/>
                <a:gd name="T38" fmla="*/ 0 w 48"/>
                <a:gd name="T39" fmla="*/ 15 h 123"/>
                <a:gd name="T40" fmla="*/ 0 w 48"/>
                <a:gd name="T41" fmla="*/ 19 h 123"/>
                <a:gd name="T42" fmla="*/ 0 w 48"/>
                <a:gd name="T43" fmla="*/ 22 h 123"/>
                <a:gd name="T44" fmla="*/ 3 w 48"/>
                <a:gd name="T45" fmla="*/ 63 h 123"/>
                <a:gd name="T46" fmla="*/ 9 w 48"/>
                <a:gd name="T47" fmla="*/ 99 h 123"/>
                <a:gd name="T48" fmla="*/ 10 w 48"/>
                <a:gd name="T49" fmla="*/ 103 h 123"/>
                <a:gd name="T50" fmla="*/ 10 w 48"/>
                <a:gd name="T51" fmla="*/ 106 h 123"/>
                <a:gd name="T52" fmla="*/ 9 w 48"/>
                <a:gd name="T53" fmla="*/ 108 h 123"/>
                <a:gd name="T54" fmla="*/ 7 w 48"/>
                <a:gd name="T55" fmla="*/ 111 h 123"/>
                <a:gd name="T56" fmla="*/ 3 w 48"/>
                <a:gd name="T57" fmla="*/ 114 h 123"/>
                <a:gd name="T58" fmla="*/ 13 w 48"/>
                <a:gd name="T59" fmla="*/ 119 h 123"/>
                <a:gd name="T60" fmla="*/ 24 w 48"/>
                <a:gd name="T61" fmla="*/ 122 h 123"/>
                <a:gd name="T62" fmla="*/ 30 w 48"/>
                <a:gd name="T63" fmla="*/ 121 h 123"/>
                <a:gd name="T64" fmla="*/ 35 w 48"/>
                <a:gd name="T65" fmla="*/ 121 h 123"/>
                <a:gd name="T66" fmla="*/ 38 w 48"/>
                <a:gd name="T67" fmla="*/ 118 h 123"/>
                <a:gd name="T68" fmla="*/ 42 w 48"/>
                <a:gd name="T69" fmla="*/ 116 h 123"/>
                <a:gd name="T70" fmla="*/ 44 w 48"/>
                <a:gd name="T71" fmla="*/ 112 h 123"/>
                <a:gd name="T72" fmla="*/ 45 w 48"/>
                <a:gd name="T73" fmla="*/ 109 h 123"/>
                <a:gd name="T74" fmla="*/ 45 w 48"/>
                <a:gd name="T75" fmla="*/ 105 h 123"/>
                <a:gd name="T76" fmla="*/ 44 w 48"/>
                <a:gd name="T77" fmla="*/ 100 h 123"/>
                <a:gd name="T78" fmla="*/ 44 w 48"/>
                <a:gd name="T79" fmla="*/ 94 h 123"/>
                <a:gd name="T80" fmla="*/ 42 w 48"/>
                <a:gd name="T81" fmla="*/ 86 h 123"/>
                <a:gd name="T82" fmla="*/ 35 w 48"/>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3"/>
                <a:gd name="T128" fmla="*/ 48 w 48"/>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3">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9"/>
                  </a:lnTo>
                  <a:lnTo>
                    <a:pt x="10" y="103"/>
                  </a:lnTo>
                  <a:lnTo>
                    <a:pt x="10" y="106"/>
                  </a:lnTo>
                  <a:lnTo>
                    <a:pt x="9" y="108"/>
                  </a:lnTo>
                  <a:lnTo>
                    <a:pt x="7" y="111"/>
                  </a:lnTo>
                  <a:lnTo>
                    <a:pt x="3" y="114"/>
                  </a:lnTo>
                  <a:lnTo>
                    <a:pt x="13" y="119"/>
                  </a:lnTo>
                  <a:lnTo>
                    <a:pt x="24" y="122"/>
                  </a:lnTo>
                  <a:lnTo>
                    <a:pt x="30" y="121"/>
                  </a:lnTo>
                  <a:lnTo>
                    <a:pt x="35" y="121"/>
                  </a:lnTo>
                  <a:lnTo>
                    <a:pt x="38" y="118"/>
                  </a:lnTo>
                  <a:lnTo>
                    <a:pt x="42" y="116"/>
                  </a:lnTo>
                  <a:lnTo>
                    <a:pt x="44" y="112"/>
                  </a:lnTo>
                  <a:lnTo>
                    <a:pt x="45" y="109"/>
                  </a:lnTo>
                  <a:lnTo>
                    <a:pt x="45" y="105"/>
                  </a:lnTo>
                  <a:lnTo>
                    <a:pt x="44"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86" name="Freeform 105"/>
            <p:cNvSpPr>
              <a:spLocks/>
            </p:cNvSpPr>
            <p:nvPr/>
          </p:nvSpPr>
          <p:spPr bwMode="auto">
            <a:xfrm>
              <a:off x="2777" y="2181"/>
              <a:ext cx="53" cy="120"/>
            </a:xfrm>
            <a:custGeom>
              <a:avLst/>
              <a:gdLst>
                <a:gd name="T0" fmla="*/ 36 w 53"/>
                <a:gd name="T1" fmla="*/ 44 h 120"/>
                <a:gd name="T2" fmla="*/ 35 w 53"/>
                <a:gd name="T3" fmla="*/ 37 h 120"/>
                <a:gd name="T4" fmla="*/ 36 w 53"/>
                <a:gd name="T5" fmla="*/ 29 h 120"/>
                <a:gd name="T6" fmla="*/ 36 w 53"/>
                <a:gd name="T7" fmla="*/ 22 h 120"/>
                <a:gd name="T8" fmla="*/ 37 w 53"/>
                <a:gd name="T9" fmla="*/ 17 h 120"/>
                <a:gd name="T10" fmla="*/ 40 w 53"/>
                <a:gd name="T11" fmla="*/ 13 h 120"/>
                <a:gd name="T12" fmla="*/ 42 w 53"/>
                <a:gd name="T13" fmla="*/ 9 h 120"/>
                <a:gd name="T14" fmla="*/ 45 w 53"/>
                <a:gd name="T15" fmla="*/ 6 h 120"/>
                <a:gd name="T16" fmla="*/ 52 w 53"/>
                <a:gd name="T17" fmla="*/ 3 h 120"/>
                <a:gd name="T18" fmla="*/ 47 w 53"/>
                <a:gd name="T19" fmla="*/ 1 h 120"/>
                <a:gd name="T20" fmla="*/ 41 w 53"/>
                <a:gd name="T21" fmla="*/ 0 h 120"/>
                <a:gd name="T22" fmla="*/ 34 w 53"/>
                <a:gd name="T23" fmla="*/ 0 h 120"/>
                <a:gd name="T24" fmla="*/ 28 w 53"/>
                <a:gd name="T25" fmla="*/ 0 h 120"/>
                <a:gd name="T26" fmla="*/ 23 w 53"/>
                <a:gd name="T27" fmla="*/ 2 h 120"/>
                <a:gd name="T28" fmla="*/ 18 w 53"/>
                <a:gd name="T29" fmla="*/ 3 h 120"/>
                <a:gd name="T30" fmla="*/ 12 w 53"/>
                <a:gd name="T31" fmla="*/ 4 h 120"/>
                <a:gd name="T32" fmla="*/ 8 w 53"/>
                <a:gd name="T33" fmla="*/ 7 h 120"/>
                <a:gd name="T34" fmla="*/ 3 w 53"/>
                <a:gd name="T35" fmla="*/ 8 h 120"/>
                <a:gd name="T36" fmla="*/ 2 w 53"/>
                <a:gd name="T37" fmla="*/ 12 h 120"/>
                <a:gd name="T38" fmla="*/ 1 w 53"/>
                <a:gd name="T39" fmla="*/ 15 h 120"/>
                <a:gd name="T40" fmla="*/ 0 w 53"/>
                <a:gd name="T41" fmla="*/ 18 h 120"/>
                <a:gd name="T42" fmla="*/ 1 w 53"/>
                <a:gd name="T43" fmla="*/ 22 h 120"/>
                <a:gd name="T44" fmla="*/ 3 w 53"/>
                <a:gd name="T45" fmla="*/ 63 h 120"/>
                <a:gd name="T46" fmla="*/ 11 w 53"/>
                <a:gd name="T47" fmla="*/ 98 h 120"/>
                <a:gd name="T48" fmla="*/ 10 w 53"/>
                <a:gd name="T49" fmla="*/ 104 h 120"/>
                <a:gd name="T50" fmla="*/ 11 w 53"/>
                <a:gd name="T51" fmla="*/ 105 h 120"/>
                <a:gd name="T52" fmla="*/ 11 w 53"/>
                <a:gd name="T53" fmla="*/ 108 h 120"/>
                <a:gd name="T54" fmla="*/ 9 w 53"/>
                <a:gd name="T55" fmla="*/ 111 h 120"/>
                <a:gd name="T56" fmla="*/ 6 w 53"/>
                <a:gd name="T57" fmla="*/ 112 h 120"/>
                <a:gd name="T58" fmla="*/ 17 w 53"/>
                <a:gd name="T59" fmla="*/ 116 h 120"/>
                <a:gd name="T60" fmla="*/ 27 w 53"/>
                <a:gd name="T61" fmla="*/ 119 h 120"/>
                <a:gd name="T62" fmla="*/ 32 w 53"/>
                <a:gd name="T63" fmla="*/ 119 h 120"/>
                <a:gd name="T64" fmla="*/ 36 w 53"/>
                <a:gd name="T65" fmla="*/ 118 h 120"/>
                <a:gd name="T66" fmla="*/ 40 w 53"/>
                <a:gd name="T67" fmla="*/ 117 h 120"/>
                <a:gd name="T68" fmla="*/ 45 w 53"/>
                <a:gd name="T69" fmla="*/ 115 h 120"/>
                <a:gd name="T70" fmla="*/ 47 w 53"/>
                <a:gd name="T71" fmla="*/ 113 h 120"/>
                <a:gd name="T72" fmla="*/ 48 w 53"/>
                <a:gd name="T73" fmla="*/ 111 h 120"/>
                <a:gd name="T74" fmla="*/ 48 w 53"/>
                <a:gd name="T75" fmla="*/ 108 h 120"/>
                <a:gd name="T76" fmla="*/ 47 w 53"/>
                <a:gd name="T77" fmla="*/ 105 h 120"/>
                <a:gd name="T78" fmla="*/ 46 w 53"/>
                <a:gd name="T79" fmla="*/ 100 h 120"/>
                <a:gd name="T80" fmla="*/ 44 w 53"/>
                <a:gd name="T81" fmla="*/ 93 h 120"/>
                <a:gd name="T82" fmla="*/ 42 w 53"/>
                <a:gd name="T83" fmla="*/ 85 h 120"/>
                <a:gd name="T84" fmla="*/ 36 w 53"/>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0"/>
                <a:gd name="T131" fmla="*/ 53 w 53"/>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0">
                  <a:moveTo>
                    <a:pt x="36" y="44"/>
                  </a:moveTo>
                  <a:lnTo>
                    <a:pt x="35" y="37"/>
                  </a:lnTo>
                  <a:lnTo>
                    <a:pt x="36" y="29"/>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2"/>
                  </a:lnTo>
                  <a:lnTo>
                    <a:pt x="3" y="63"/>
                  </a:lnTo>
                  <a:lnTo>
                    <a:pt x="11" y="98"/>
                  </a:lnTo>
                  <a:lnTo>
                    <a:pt x="10" y="104"/>
                  </a:lnTo>
                  <a:lnTo>
                    <a:pt x="11" y="105"/>
                  </a:lnTo>
                  <a:lnTo>
                    <a:pt x="11" y="108"/>
                  </a:lnTo>
                  <a:lnTo>
                    <a:pt x="9" y="111"/>
                  </a:lnTo>
                  <a:lnTo>
                    <a:pt x="6" y="112"/>
                  </a:lnTo>
                  <a:lnTo>
                    <a:pt x="17" y="116"/>
                  </a:lnTo>
                  <a:lnTo>
                    <a:pt x="27" y="119"/>
                  </a:lnTo>
                  <a:lnTo>
                    <a:pt x="32" y="119"/>
                  </a:lnTo>
                  <a:lnTo>
                    <a:pt x="36" y="118"/>
                  </a:lnTo>
                  <a:lnTo>
                    <a:pt x="40" y="117"/>
                  </a:lnTo>
                  <a:lnTo>
                    <a:pt x="45" y="115"/>
                  </a:lnTo>
                  <a:lnTo>
                    <a:pt x="47" y="113"/>
                  </a:lnTo>
                  <a:lnTo>
                    <a:pt x="48" y="111"/>
                  </a:lnTo>
                  <a:lnTo>
                    <a:pt x="48" y="108"/>
                  </a:lnTo>
                  <a:lnTo>
                    <a:pt x="47" y="105"/>
                  </a:lnTo>
                  <a:lnTo>
                    <a:pt x="46" y="100"/>
                  </a:lnTo>
                  <a:lnTo>
                    <a:pt x="44" y="93"/>
                  </a:lnTo>
                  <a:lnTo>
                    <a:pt x="42" y="85"/>
                  </a:lnTo>
                  <a:lnTo>
                    <a:pt x="36" y="44"/>
                  </a:lnTo>
                </a:path>
              </a:pathLst>
            </a:custGeom>
            <a:solidFill>
              <a:srgbClr val="800000"/>
            </a:solidFill>
            <a:ln w="12700" cap="rnd">
              <a:solidFill>
                <a:srgbClr val="800000"/>
              </a:solidFill>
              <a:round/>
              <a:headEnd/>
              <a:tailEnd/>
            </a:ln>
          </p:spPr>
          <p:txBody>
            <a:bodyPr/>
            <a:lstStyle/>
            <a:p>
              <a:endParaRPr lang="en-US"/>
            </a:p>
          </p:txBody>
        </p:sp>
        <p:sp>
          <p:nvSpPr>
            <p:cNvPr id="113687" name="Freeform 106"/>
            <p:cNvSpPr>
              <a:spLocks/>
            </p:cNvSpPr>
            <p:nvPr/>
          </p:nvSpPr>
          <p:spPr bwMode="auto">
            <a:xfrm>
              <a:off x="3227" y="1959"/>
              <a:ext cx="49" cy="124"/>
            </a:xfrm>
            <a:custGeom>
              <a:avLst/>
              <a:gdLst>
                <a:gd name="T0" fmla="*/ 35 w 49"/>
                <a:gd name="T1" fmla="*/ 46 h 124"/>
                <a:gd name="T2" fmla="*/ 34 w 49"/>
                <a:gd name="T3" fmla="*/ 38 h 124"/>
                <a:gd name="T4" fmla="*/ 32 w 49"/>
                <a:gd name="T5" fmla="*/ 30 h 124"/>
                <a:gd name="T6" fmla="*/ 34 w 49"/>
                <a:gd name="T7" fmla="*/ 23 h 124"/>
                <a:gd name="T8" fmla="*/ 35 w 49"/>
                <a:gd name="T9" fmla="*/ 17 h 124"/>
                <a:gd name="T10" fmla="*/ 37 w 49"/>
                <a:gd name="T11" fmla="*/ 13 h 124"/>
                <a:gd name="T12" fmla="*/ 40 w 49"/>
                <a:gd name="T13" fmla="*/ 9 h 124"/>
                <a:gd name="T14" fmla="*/ 43 w 49"/>
                <a:gd name="T15" fmla="*/ 6 h 124"/>
                <a:gd name="T16" fmla="*/ 48 w 49"/>
                <a:gd name="T17" fmla="*/ 3 h 124"/>
                <a:gd name="T18" fmla="*/ 43 w 49"/>
                <a:gd name="T19" fmla="*/ 1 h 124"/>
                <a:gd name="T20" fmla="*/ 39 w 49"/>
                <a:gd name="T21" fmla="*/ 0 h 124"/>
                <a:gd name="T22" fmla="*/ 32 w 49"/>
                <a:gd name="T23" fmla="*/ 0 h 124"/>
                <a:gd name="T24" fmla="*/ 27 w 49"/>
                <a:gd name="T25" fmla="*/ 0 h 124"/>
                <a:gd name="T26" fmla="*/ 22 w 49"/>
                <a:gd name="T27" fmla="*/ 1 h 124"/>
                <a:gd name="T28" fmla="*/ 17 w 49"/>
                <a:gd name="T29" fmla="*/ 3 h 124"/>
                <a:gd name="T30" fmla="*/ 13 w 49"/>
                <a:gd name="T31" fmla="*/ 4 h 124"/>
                <a:gd name="T32" fmla="*/ 7 w 49"/>
                <a:gd name="T33" fmla="*/ 6 h 124"/>
                <a:gd name="T34" fmla="*/ 4 w 49"/>
                <a:gd name="T35" fmla="*/ 8 h 124"/>
                <a:gd name="T36" fmla="*/ 1 w 49"/>
                <a:gd name="T37" fmla="*/ 11 h 124"/>
                <a:gd name="T38" fmla="*/ 0 w 49"/>
                <a:gd name="T39" fmla="*/ 16 h 124"/>
                <a:gd name="T40" fmla="*/ 0 w 49"/>
                <a:gd name="T41" fmla="*/ 19 h 124"/>
                <a:gd name="T42" fmla="*/ 0 w 49"/>
                <a:gd name="T43" fmla="*/ 22 h 124"/>
                <a:gd name="T44" fmla="*/ 4 w 49"/>
                <a:gd name="T45" fmla="*/ 64 h 124"/>
                <a:gd name="T46" fmla="*/ 9 w 49"/>
                <a:gd name="T47" fmla="*/ 99 h 124"/>
                <a:gd name="T48" fmla="*/ 11 w 49"/>
                <a:gd name="T49" fmla="*/ 104 h 124"/>
                <a:gd name="T50" fmla="*/ 10 w 49"/>
                <a:gd name="T51" fmla="*/ 106 h 124"/>
                <a:gd name="T52" fmla="*/ 9 w 49"/>
                <a:gd name="T53" fmla="*/ 109 h 124"/>
                <a:gd name="T54" fmla="*/ 7 w 49"/>
                <a:gd name="T55" fmla="*/ 112 h 124"/>
                <a:gd name="T56" fmla="*/ 4 w 49"/>
                <a:gd name="T57" fmla="*/ 115 h 124"/>
                <a:gd name="T58" fmla="*/ 14 w 49"/>
                <a:gd name="T59" fmla="*/ 120 h 124"/>
                <a:gd name="T60" fmla="*/ 24 w 49"/>
                <a:gd name="T61" fmla="*/ 123 h 124"/>
                <a:gd name="T62" fmla="*/ 31 w 49"/>
                <a:gd name="T63" fmla="*/ 122 h 124"/>
                <a:gd name="T64" fmla="*/ 35 w 49"/>
                <a:gd name="T65" fmla="*/ 122 h 124"/>
                <a:gd name="T66" fmla="*/ 39 w 49"/>
                <a:gd name="T67" fmla="*/ 119 h 124"/>
                <a:gd name="T68" fmla="*/ 43 w 49"/>
                <a:gd name="T69" fmla="*/ 117 h 124"/>
                <a:gd name="T70" fmla="*/ 45 w 49"/>
                <a:gd name="T71" fmla="*/ 113 h 124"/>
                <a:gd name="T72" fmla="*/ 45 w 49"/>
                <a:gd name="T73" fmla="*/ 110 h 124"/>
                <a:gd name="T74" fmla="*/ 45 w 49"/>
                <a:gd name="T75" fmla="*/ 106 h 124"/>
                <a:gd name="T76" fmla="*/ 45 w 49"/>
                <a:gd name="T77" fmla="*/ 101 h 124"/>
                <a:gd name="T78" fmla="*/ 44 w 49"/>
                <a:gd name="T79" fmla="*/ 95 h 124"/>
                <a:gd name="T80" fmla="*/ 42 w 49"/>
                <a:gd name="T81" fmla="*/ 86 h 124"/>
                <a:gd name="T82" fmla="*/ 35 w 49"/>
                <a:gd name="T83" fmla="*/ 46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4"/>
                <a:gd name="T128" fmla="*/ 49 w 49"/>
                <a:gd name="T129" fmla="*/ 124 h 1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4">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6"/>
                  </a:lnTo>
                  <a:lnTo>
                    <a:pt x="0" y="19"/>
                  </a:lnTo>
                  <a:lnTo>
                    <a:pt x="0" y="22"/>
                  </a:lnTo>
                  <a:lnTo>
                    <a:pt x="4" y="64"/>
                  </a:lnTo>
                  <a:lnTo>
                    <a:pt x="9" y="99"/>
                  </a:lnTo>
                  <a:lnTo>
                    <a:pt x="11" y="104"/>
                  </a:lnTo>
                  <a:lnTo>
                    <a:pt x="10" y="106"/>
                  </a:lnTo>
                  <a:lnTo>
                    <a:pt x="9" y="109"/>
                  </a:lnTo>
                  <a:lnTo>
                    <a:pt x="7" y="112"/>
                  </a:lnTo>
                  <a:lnTo>
                    <a:pt x="4" y="115"/>
                  </a:lnTo>
                  <a:lnTo>
                    <a:pt x="14" y="120"/>
                  </a:lnTo>
                  <a:lnTo>
                    <a:pt x="24" y="123"/>
                  </a:lnTo>
                  <a:lnTo>
                    <a:pt x="31" y="122"/>
                  </a:lnTo>
                  <a:lnTo>
                    <a:pt x="35" y="122"/>
                  </a:lnTo>
                  <a:lnTo>
                    <a:pt x="39" y="119"/>
                  </a:lnTo>
                  <a:lnTo>
                    <a:pt x="43" y="117"/>
                  </a:lnTo>
                  <a:lnTo>
                    <a:pt x="45" y="113"/>
                  </a:lnTo>
                  <a:lnTo>
                    <a:pt x="45" y="110"/>
                  </a:lnTo>
                  <a:lnTo>
                    <a:pt x="45" y="106"/>
                  </a:lnTo>
                  <a:lnTo>
                    <a:pt x="45" y="101"/>
                  </a:lnTo>
                  <a:lnTo>
                    <a:pt x="44" y="95"/>
                  </a:lnTo>
                  <a:lnTo>
                    <a:pt x="42" y="86"/>
                  </a:lnTo>
                  <a:lnTo>
                    <a:pt x="35" y="46"/>
                  </a:lnTo>
                </a:path>
              </a:pathLst>
            </a:custGeom>
            <a:solidFill>
              <a:srgbClr val="800000"/>
            </a:solidFill>
            <a:ln w="12700" cap="rnd">
              <a:solidFill>
                <a:srgbClr val="800000"/>
              </a:solidFill>
              <a:round/>
              <a:headEnd/>
              <a:tailEnd/>
            </a:ln>
          </p:spPr>
          <p:txBody>
            <a:bodyPr/>
            <a:lstStyle/>
            <a:p>
              <a:endParaRPr lang="en-US"/>
            </a:p>
          </p:txBody>
        </p:sp>
        <p:sp>
          <p:nvSpPr>
            <p:cNvPr id="113688" name="Freeform 107"/>
            <p:cNvSpPr>
              <a:spLocks/>
            </p:cNvSpPr>
            <p:nvPr/>
          </p:nvSpPr>
          <p:spPr bwMode="auto">
            <a:xfrm>
              <a:off x="3076" y="2035"/>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113689" name="Freeform 108"/>
            <p:cNvSpPr>
              <a:spLocks/>
            </p:cNvSpPr>
            <p:nvPr/>
          </p:nvSpPr>
          <p:spPr bwMode="auto">
            <a:xfrm>
              <a:off x="3526" y="1813"/>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113690" name="Freeform 109"/>
            <p:cNvSpPr>
              <a:spLocks/>
            </p:cNvSpPr>
            <p:nvPr/>
          </p:nvSpPr>
          <p:spPr bwMode="auto">
            <a:xfrm>
              <a:off x="3377" y="1890"/>
              <a:ext cx="49" cy="119"/>
            </a:xfrm>
            <a:custGeom>
              <a:avLst/>
              <a:gdLst>
                <a:gd name="T0" fmla="*/ 34 w 49"/>
                <a:gd name="T1" fmla="*/ 43 h 119"/>
                <a:gd name="T2" fmla="*/ 33 w 49"/>
                <a:gd name="T3" fmla="*/ 37 h 119"/>
                <a:gd name="T4" fmla="*/ 33 w 49"/>
                <a:gd name="T5" fmla="*/ 29 h 119"/>
                <a:gd name="T6" fmla="*/ 33 w 49"/>
                <a:gd name="T7" fmla="*/ 22 h 119"/>
                <a:gd name="T8" fmla="*/ 34 w 49"/>
                <a:gd name="T9" fmla="*/ 17 h 119"/>
                <a:gd name="T10" fmla="*/ 37 w 49"/>
                <a:gd name="T11" fmla="*/ 12 h 119"/>
                <a:gd name="T12" fmla="*/ 39 w 49"/>
                <a:gd name="T13" fmla="*/ 9 h 119"/>
                <a:gd name="T14" fmla="*/ 42 w 49"/>
                <a:gd name="T15" fmla="*/ 6 h 119"/>
                <a:gd name="T16" fmla="*/ 48 w 49"/>
                <a:gd name="T17" fmla="*/ 3 h 119"/>
                <a:gd name="T18" fmla="*/ 43 w 49"/>
                <a:gd name="T19" fmla="*/ 1 h 119"/>
                <a:gd name="T20" fmla="*/ 38 w 49"/>
                <a:gd name="T21" fmla="*/ 0 h 119"/>
                <a:gd name="T22" fmla="*/ 32 w 49"/>
                <a:gd name="T23" fmla="*/ 0 h 119"/>
                <a:gd name="T24" fmla="*/ 26 w 49"/>
                <a:gd name="T25" fmla="*/ 0 h 119"/>
                <a:gd name="T26" fmla="*/ 21 w 49"/>
                <a:gd name="T27" fmla="*/ 2 h 119"/>
                <a:gd name="T28" fmla="*/ 16 w 49"/>
                <a:gd name="T29" fmla="*/ 3 h 119"/>
                <a:gd name="T30" fmla="*/ 11 w 49"/>
                <a:gd name="T31" fmla="*/ 4 h 119"/>
                <a:gd name="T32" fmla="*/ 7 w 49"/>
                <a:gd name="T33" fmla="*/ 6 h 119"/>
                <a:gd name="T34" fmla="*/ 2 w 49"/>
                <a:gd name="T35" fmla="*/ 8 h 119"/>
                <a:gd name="T36" fmla="*/ 1 w 49"/>
                <a:gd name="T37" fmla="*/ 12 h 119"/>
                <a:gd name="T38" fmla="*/ 0 w 49"/>
                <a:gd name="T39" fmla="*/ 15 h 119"/>
                <a:gd name="T40" fmla="*/ 0 w 49"/>
                <a:gd name="T41" fmla="*/ 18 h 119"/>
                <a:gd name="T42" fmla="*/ 0 w 49"/>
                <a:gd name="T43" fmla="*/ 22 h 119"/>
                <a:gd name="T44" fmla="*/ 3 w 49"/>
                <a:gd name="T45" fmla="*/ 62 h 119"/>
                <a:gd name="T46" fmla="*/ 10 w 49"/>
                <a:gd name="T47" fmla="*/ 98 h 119"/>
                <a:gd name="T48" fmla="*/ 9 w 49"/>
                <a:gd name="T49" fmla="*/ 103 h 119"/>
                <a:gd name="T50" fmla="*/ 10 w 49"/>
                <a:gd name="T51" fmla="*/ 105 h 119"/>
                <a:gd name="T52" fmla="*/ 10 w 49"/>
                <a:gd name="T53" fmla="*/ 107 h 119"/>
                <a:gd name="T54" fmla="*/ 8 w 49"/>
                <a:gd name="T55" fmla="*/ 110 h 119"/>
                <a:gd name="T56" fmla="*/ 5 w 49"/>
                <a:gd name="T57" fmla="*/ 111 h 119"/>
                <a:gd name="T58" fmla="*/ 16 w 49"/>
                <a:gd name="T59" fmla="*/ 115 h 119"/>
                <a:gd name="T60" fmla="*/ 25 w 49"/>
                <a:gd name="T61" fmla="*/ 118 h 119"/>
                <a:gd name="T62" fmla="*/ 30 w 49"/>
                <a:gd name="T63" fmla="*/ 118 h 119"/>
                <a:gd name="T64" fmla="*/ 34 w 49"/>
                <a:gd name="T65" fmla="*/ 117 h 119"/>
                <a:gd name="T66" fmla="*/ 37 w 49"/>
                <a:gd name="T67" fmla="*/ 116 h 119"/>
                <a:gd name="T68" fmla="*/ 41 w 49"/>
                <a:gd name="T69" fmla="*/ 114 h 119"/>
                <a:gd name="T70" fmla="*/ 44 w 49"/>
                <a:gd name="T71" fmla="*/ 112 h 119"/>
                <a:gd name="T72" fmla="*/ 44 w 49"/>
                <a:gd name="T73" fmla="*/ 110 h 119"/>
                <a:gd name="T74" fmla="*/ 44 w 49"/>
                <a:gd name="T75" fmla="*/ 107 h 119"/>
                <a:gd name="T76" fmla="*/ 44 w 49"/>
                <a:gd name="T77" fmla="*/ 104 h 119"/>
                <a:gd name="T78" fmla="*/ 43 w 49"/>
                <a:gd name="T79" fmla="*/ 99 h 119"/>
                <a:gd name="T80" fmla="*/ 41 w 49"/>
                <a:gd name="T81" fmla="*/ 92 h 119"/>
                <a:gd name="T82" fmla="*/ 39 w 49"/>
                <a:gd name="T83" fmla="*/ 85 h 119"/>
                <a:gd name="T84" fmla="*/ 34 w 49"/>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9"/>
                <a:gd name="T131" fmla="*/ 49 w 49"/>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9">
                  <a:moveTo>
                    <a:pt x="34" y="43"/>
                  </a:moveTo>
                  <a:lnTo>
                    <a:pt x="33" y="37"/>
                  </a:lnTo>
                  <a:lnTo>
                    <a:pt x="33" y="29"/>
                  </a:lnTo>
                  <a:lnTo>
                    <a:pt x="33" y="22"/>
                  </a:lnTo>
                  <a:lnTo>
                    <a:pt x="34" y="17"/>
                  </a:lnTo>
                  <a:lnTo>
                    <a:pt x="37" y="12"/>
                  </a:lnTo>
                  <a:lnTo>
                    <a:pt x="39" y="9"/>
                  </a:lnTo>
                  <a:lnTo>
                    <a:pt x="42" y="6"/>
                  </a:lnTo>
                  <a:lnTo>
                    <a:pt x="48" y="3"/>
                  </a:lnTo>
                  <a:lnTo>
                    <a:pt x="43" y="1"/>
                  </a:lnTo>
                  <a:lnTo>
                    <a:pt x="38" y="0"/>
                  </a:lnTo>
                  <a:lnTo>
                    <a:pt x="32" y="0"/>
                  </a:lnTo>
                  <a:lnTo>
                    <a:pt x="26" y="0"/>
                  </a:lnTo>
                  <a:lnTo>
                    <a:pt x="21" y="2"/>
                  </a:lnTo>
                  <a:lnTo>
                    <a:pt x="16" y="3"/>
                  </a:lnTo>
                  <a:lnTo>
                    <a:pt x="11" y="4"/>
                  </a:lnTo>
                  <a:lnTo>
                    <a:pt x="7" y="6"/>
                  </a:lnTo>
                  <a:lnTo>
                    <a:pt x="2" y="8"/>
                  </a:lnTo>
                  <a:lnTo>
                    <a:pt x="1" y="12"/>
                  </a:lnTo>
                  <a:lnTo>
                    <a:pt x="0" y="15"/>
                  </a:lnTo>
                  <a:lnTo>
                    <a:pt x="0" y="18"/>
                  </a:lnTo>
                  <a:lnTo>
                    <a:pt x="0" y="22"/>
                  </a:lnTo>
                  <a:lnTo>
                    <a:pt x="3" y="62"/>
                  </a:lnTo>
                  <a:lnTo>
                    <a:pt x="10" y="98"/>
                  </a:lnTo>
                  <a:lnTo>
                    <a:pt x="9" y="103"/>
                  </a:lnTo>
                  <a:lnTo>
                    <a:pt x="10" y="105"/>
                  </a:lnTo>
                  <a:lnTo>
                    <a:pt x="10" y="107"/>
                  </a:lnTo>
                  <a:lnTo>
                    <a:pt x="8" y="110"/>
                  </a:lnTo>
                  <a:lnTo>
                    <a:pt x="5" y="111"/>
                  </a:lnTo>
                  <a:lnTo>
                    <a:pt x="16" y="115"/>
                  </a:lnTo>
                  <a:lnTo>
                    <a:pt x="25" y="118"/>
                  </a:lnTo>
                  <a:lnTo>
                    <a:pt x="30" y="118"/>
                  </a:lnTo>
                  <a:lnTo>
                    <a:pt x="34" y="117"/>
                  </a:lnTo>
                  <a:lnTo>
                    <a:pt x="37" y="116"/>
                  </a:lnTo>
                  <a:lnTo>
                    <a:pt x="41" y="114"/>
                  </a:lnTo>
                  <a:lnTo>
                    <a:pt x="44" y="112"/>
                  </a:lnTo>
                  <a:lnTo>
                    <a:pt x="44" y="110"/>
                  </a:lnTo>
                  <a:lnTo>
                    <a:pt x="44" y="107"/>
                  </a:lnTo>
                  <a:lnTo>
                    <a:pt x="44" y="104"/>
                  </a:lnTo>
                  <a:lnTo>
                    <a:pt x="43" y="99"/>
                  </a:lnTo>
                  <a:lnTo>
                    <a:pt x="41" y="92"/>
                  </a:lnTo>
                  <a:lnTo>
                    <a:pt x="39"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113691" name="Freeform 110"/>
            <p:cNvSpPr>
              <a:spLocks/>
            </p:cNvSpPr>
            <p:nvPr/>
          </p:nvSpPr>
          <p:spPr bwMode="auto">
            <a:xfrm>
              <a:off x="3822" y="1668"/>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113692" name="Freeform 111"/>
            <p:cNvSpPr>
              <a:spLocks/>
            </p:cNvSpPr>
            <p:nvPr/>
          </p:nvSpPr>
          <p:spPr bwMode="auto">
            <a:xfrm>
              <a:off x="3673" y="173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13693" name="Freeform 112"/>
            <p:cNvSpPr>
              <a:spLocks/>
            </p:cNvSpPr>
            <p:nvPr/>
          </p:nvSpPr>
          <p:spPr bwMode="auto">
            <a:xfrm>
              <a:off x="4122" y="1521"/>
              <a:ext cx="49" cy="122"/>
            </a:xfrm>
            <a:custGeom>
              <a:avLst/>
              <a:gdLst>
                <a:gd name="T0" fmla="*/ 35 w 49"/>
                <a:gd name="T1" fmla="*/ 45 h 122"/>
                <a:gd name="T2" fmla="*/ 34 w 49"/>
                <a:gd name="T3" fmla="*/ 37 h 122"/>
                <a:gd name="T4" fmla="*/ 32 w 49"/>
                <a:gd name="T5" fmla="*/ 29 h 122"/>
                <a:gd name="T6" fmla="*/ 34 w 49"/>
                <a:gd name="T7" fmla="*/ 22 h 122"/>
                <a:gd name="T8" fmla="*/ 35 w 49"/>
                <a:gd name="T9" fmla="*/ 17 h 122"/>
                <a:gd name="T10" fmla="*/ 37 w 49"/>
                <a:gd name="T11" fmla="*/ 13 h 122"/>
                <a:gd name="T12" fmla="*/ 40 w 49"/>
                <a:gd name="T13" fmla="*/ 9 h 122"/>
                <a:gd name="T14" fmla="*/ 43 w 49"/>
                <a:gd name="T15" fmla="*/ 6 h 122"/>
                <a:gd name="T16" fmla="*/ 48 w 49"/>
                <a:gd name="T17" fmla="*/ 3 h 122"/>
                <a:gd name="T18" fmla="*/ 43 w 49"/>
                <a:gd name="T19" fmla="*/ 1 h 122"/>
                <a:gd name="T20" fmla="*/ 39 w 49"/>
                <a:gd name="T21" fmla="*/ 0 h 122"/>
                <a:gd name="T22" fmla="*/ 32 w 49"/>
                <a:gd name="T23" fmla="*/ 0 h 122"/>
                <a:gd name="T24" fmla="*/ 27 w 49"/>
                <a:gd name="T25" fmla="*/ 0 h 122"/>
                <a:gd name="T26" fmla="*/ 22 w 49"/>
                <a:gd name="T27" fmla="*/ 1 h 122"/>
                <a:gd name="T28" fmla="*/ 17 w 49"/>
                <a:gd name="T29" fmla="*/ 3 h 122"/>
                <a:gd name="T30" fmla="*/ 13 w 49"/>
                <a:gd name="T31" fmla="*/ 4 h 122"/>
                <a:gd name="T32" fmla="*/ 7 w 49"/>
                <a:gd name="T33" fmla="*/ 6 h 122"/>
                <a:gd name="T34" fmla="*/ 4 w 49"/>
                <a:gd name="T35" fmla="*/ 8 h 122"/>
                <a:gd name="T36" fmla="*/ 1 w 49"/>
                <a:gd name="T37" fmla="*/ 11 h 122"/>
                <a:gd name="T38" fmla="*/ 0 w 49"/>
                <a:gd name="T39" fmla="*/ 15 h 122"/>
                <a:gd name="T40" fmla="*/ 0 w 49"/>
                <a:gd name="T41" fmla="*/ 19 h 122"/>
                <a:gd name="T42" fmla="*/ 0 w 49"/>
                <a:gd name="T43" fmla="*/ 22 h 122"/>
                <a:gd name="T44" fmla="*/ 4 w 49"/>
                <a:gd name="T45" fmla="*/ 63 h 122"/>
                <a:gd name="T46" fmla="*/ 9 w 49"/>
                <a:gd name="T47" fmla="*/ 98 h 122"/>
                <a:gd name="T48" fmla="*/ 11 w 49"/>
                <a:gd name="T49" fmla="*/ 102 h 122"/>
                <a:gd name="T50" fmla="*/ 10 w 49"/>
                <a:gd name="T51" fmla="*/ 105 h 122"/>
                <a:gd name="T52" fmla="*/ 9 w 49"/>
                <a:gd name="T53" fmla="*/ 107 h 122"/>
                <a:gd name="T54" fmla="*/ 7 w 49"/>
                <a:gd name="T55" fmla="*/ 110 h 122"/>
                <a:gd name="T56" fmla="*/ 4 w 49"/>
                <a:gd name="T57" fmla="*/ 113 h 122"/>
                <a:gd name="T58" fmla="*/ 14 w 49"/>
                <a:gd name="T59" fmla="*/ 118 h 122"/>
                <a:gd name="T60" fmla="*/ 24 w 49"/>
                <a:gd name="T61" fmla="*/ 121 h 122"/>
                <a:gd name="T62" fmla="*/ 31 w 49"/>
                <a:gd name="T63" fmla="*/ 120 h 122"/>
                <a:gd name="T64" fmla="*/ 35 w 49"/>
                <a:gd name="T65" fmla="*/ 120 h 122"/>
                <a:gd name="T66" fmla="*/ 39 w 49"/>
                <a:gd name="T67" fmla="*/ 117 h 122"/>
                <a:gd name="T68" fmla="*/ 43 w 49"/>
                <a:gd name="T69" fmla="*/ 115 h 122"/>
                <a:gd name="T70" fmla="*/ 45 w 49"/>
                <a:gd name="T71" fmla="*/ 111 h 122"/>
                <a:gd name="T72" fmla="*/ 45 w 49"/>
                <a:gd name="T73" fmla="*/ 108 h 122"/>
                <a:gd name="T74" fmla="*/ 45 w 49"/>
                <a:gd name="T75" fmla="*/ 104 h 122"/>
                <a:gd name="T76" fmla="*/ 45 w 49"/>
                <a:gd name="T77" fmla="*/ 100 h 122"/>
                <a:gd name="T78" fmla="*/ 44 w 49"/>
                <a:gd name="T79" fmla="*/ 94 h 122"/>
                <a:gd name="T80" fmla="*/ 42 w 49"/>
                <a:gd name="T81" fmla="*/ 85 h 122"/>
                <a:gd name="T82" fmla="*/ 35 w 49"/>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2"/>
                <a:gd name="T128" fmla="*/ 49 w 49"/>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2">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8"/>
                  </a:lnTo>
                  <a:lnTo>
                    <a:pt x="11" y="102"/>
                  </a:lnTo>
                  <a:lnTo>
                    <a:pt x="10" y="105"/>
                  </a:lnTo>
                  <a:lnTo>
                    <a:pt x="9" y="107"/>
                  </a:lnTo>
                  <a:lnTo>
                    <a:pt x="7" y="110"/>
                  </a:lnTo>
                  <a:lnTo>
                    <a:pt x="4" y="113"/>
                  </a:lnTo>
                  <a:lnTo>
                    <a:pt x="14" y="118"/>
                  </a:lnTo>
                  <a:lnTo>
                    <a:pt x="24" y="121"/>
                  </a:lnTo>
                  <a:lnTo>
                    <a:pt x="31" y="120"/>
                  </a:lnTo>
                  <a:lnTo>
                    <a:pt x="35" y="120"/>
                  </a:lnTo>
                  <a:lnTo>
                    <a:pt x="39" y="117"/>
                  </a:lnTo>
                  <a:lnTo>
                    <a:pt x="43" y="115"/>
                  </a:lnTo>
                  <a:lnTo>
                    <a:pt x="45" y="111"/>
                  </a:lnTo>
                  <a:lnTo>
                    <a:pt x="45" y="108"/>
                  </a:lnTo>
                  <a:lnTo>
                    <a:pt x="45" y="104"/>
                  </a:lnTo>
                  <a:lnTo>
                    <a:pt x="45"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94" name="Freeform 113"/>
            <p:cNvSpPr>
              <a:spLocks/>
            </p:cNvSpPr>
            <p:nvPr/>
          </p:nvSpPr>
          <p:spPr bwMode="auto">
            <a:xfrm>
              <a:off x="3976" y="1595"/>
              <a:ext cx="49" cy="120"/>
            </a:xfrm>
            <a:custGeom>
              <a:avLst/>
              <a:gdLst>
                <a:gd name="T0" fmla="*/ 34 w 49"/>
                <a:gd name="T1" fmla="*/ 44 h 120"/>
                <a:gd name="T2" fmla="*/ 33 w 49"/>
                <a:gd name="T3" fmla="*/ 37 h 120"/>
                <a:gd name="T4" fmla="*/ 33 w 49"/>
                <a:gd name="T5" fmla="*/ 29 h 120"/>
                <a:gd name="T6" fmla="*/ 33 w 49"/>
                <a:gd name="T7" fmla="*/ 22 h 120"/>
                <a:gd name="T8" fmla="*/ 34 w 49"/>
                <a:gd name="T9" fmla="*/ 17 h 120"/>
                <a:gd name="T10" fmla="*/ 37 w 49"/>
                <a:gd name="T11" fmla="*/ 13 h 120"/>
                <a:gd name="T12" fmla="*/ 39 w 49"/>
                <a:gd name="T13" fmla="*/ 9 h 120"/>
                <a:gd name="T14" fmla="*/ 42 w 49"/>
                <a:gd name="T15" fmla="*/ 6 h 120"/>
                <a:gd name="T16" fmla="*/ 48 w 49"/>
                <a:gd name="T17" fmla="*/ 3 h 120"/>
                <a:gd name="T18" fmla="*/ 43 w 49"/>
                <a:gd name="T19" fmla="*/ 1 h 120"/>
                <a:gd name="T20" fmla="*/ 38 w 49"/>
                <a:gd name="T21" fmla="*/ 0 h 120"/>
                <a:gd name="T22" fmla="*/ 32 w 49"/>
                <a:gd name="T23" fmla="*/ 0 h 120"/>
                <a:gd name="T24" fmla="*/ 26 w 49"/>
                <a:gd name="T25" fmla="*/ 0 h 120"/>
                <a:gd name="T26" fmla="*/ 21 w 49"/>
                <a:gd name="T27" fmla="*/ 2 h 120"/>
                <a:gd name="T28" fmla="*/ 16 w 49"/>
                <a:gd name="T29" fmla="*/ 3 h 120"/>
                <a:gd name="T30" fmla="*/ 11 w 49"/>
                <a:gd name="T31" fmla="*/ 4 h 120"/>
                <a:gd name="T32" fmla="*/ 7 w 49"/>
                <a:gd name="T33" fmla="*/ 7 h 120"/>
                <a:gd name="T34" fmla="*/ 2 w 49"/>
                <a:gd name="T35" fmla="*/ 8 h 120"/>
                <a:gd name="T36" fmla="*/ 1 w 49"/>
                <a:gd name="T37" fmla="*/ 12 h 120"/>
                <a:gd name="T38" fmla="*/ 0 w 49"/>
                <a:gd name="T39" fmla="*/ 15 h 120"/>
                <a:gd name="T40" fmla="*/ 0 w 49"/>
                <a:gd name="T41" fmla="*/ 18 h 120"/>
                <a:gd name="T42" fmla="*/ 0 w 49"/>
                <a:gd name="T43" fmla="*/ 22 h 120"/>
                <a:gd name="T44" fmla="*/ 3 w 49"/>
                <a:gd name="T45" fmla="*/ 63 h 120"/>
                <a:gd name="T46" fmla="*/ 10 w 49"/>
                <a:gd name="T47" fmla="*/ 98 h 120"/>
                <a:gd name="T48" fmla="*/ 9 w 49"/>
                <a:gd name="T49" fmla="*/ 104 h 120"/>
                <a:gd name="T50" fmla="*/ 10 w 49"/>
                <a:gd name="T51" fmla="*/ 105 h 120"/>
                <a:gd name="T52" fmla="*/ 10 w 49"/>
                <a:gd name="T53" fmla="*/ 108 h 120"/>
                <a:gd name="T54" fmla="*/ 8 w 49"/>
                <a:gd name="T55" fmla="*/ 111 h 120"/>
                <a:gd name="T56" fmla="*/ 5 w 49"/>
                <a:gd name="T57" fmla="*/ 112 h 120"/>
                <a:gd name="T58" fmla="*/ 16 w 49"/>
                <a:gd name="T59" fmla="*/ 116 h 120"/>
                <a:gd name="T60" fmla="*/ 25 w 49"/>
                <a:gd name="T61" fmla="*/ 119 h 120"/>
                <a:gd name="T62" fmla="*/ 30 w 49"/>
                <a:gd name="T63" fmla="*/ 119 h 120"/>
                <a:gd name="T64" fmla="*/ 34 w 49"/>
                <a:gd name="T65" fmla="*/ 118 h 120"/>
                <a:gd name="T66" fmla="*/ 37 w 49"/>
                <a:gd name="T67" fmla="*/ 117 h 120"/>
                <a:gd name="T68" fmla="*/ 41 w 49"/>
                <a:gd name="T69" fmla="*/ 115 h 120"/>
                <a:gd name="T70" fmla="*/ 44 w 49"/>
                <a:gd name="T71" fmla="*/ 113 h 120"/>
                <a:gd name="T72" fmla="*/ 44 w 49"/>
                <a:gd name="T73" fmla="*/ 111 h 120"/>
                <a:gd name="T74" fmla="*/ 44 w 49"/>
                <a:gd name="T75" fmla="*/ 108 h 120"/>
                <a:gd name="T76" fmla="*/ 44 w 49"/>
                <a:gd name="T77" fmla="*/ 105 h 120"/>
                <a:gd name="T78" fmla="*/ 43 w 49"/>
                <a:gd name="T79" fmla="*/ 100 h 120"/>
                <a:gd name="T80" fmla="*/ 41 w 49"/>
                <a:gd name="T81" fmla="*/ 93 h 120"/>
                <a:gd name="T82" fmla="*/ 39 w 49"/>
                <a:gd name="T83" fmla="*/ 85 h 120"/>
                <a:gd name="T84" fmla="*/ 34 w 49"/>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20"/>
                <a:gd name="T131" fmla="*/ 49 w 49"/>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20">
                  <a:moveTo>
                    <a:pt x="34" y="44"/>
                  </a:moveTo>
                  <a:lnTo>
                    <a:pt x="33" y="37"/>
                  </a:lnTo>
                  <a:lnTo>
                    <a:pt x="33" y="29"/>
                  </a:lnTo>
                  <a:lnTo>
                    <a:pt x="33" y="22"/>
                  </a:lnTo>
                  <a:lnTo>
                    <a:pt x="34" y="17"/>
                  </a:lnTo>
                  <a:lnTo>
                    <a:pt x="37" y="13"/>
                  </a:lnTo>
                  <a:lnTo>
                    <a:pt x="39" y="9"/>
                  </a:lnTo>
                  <a:lnTo>
                    <a:pt x="42" y="6"/>
                  </a:lnTo>
                  <a:lnTo>
                    <a:pt x="48" y="3"/>
                  </a:lnTo>
                  <a:lnTo>
                    <a:pt x="43" y="1"/>
                  </a:lnTo>
                  <a:lnTo>
                    <a:pt x="38" y="0"/>
                  </a:lnTo>
                  <a:lnTo>
                    <a:pt x="32" y="0"/>
                  </a:lnTo>
                  <a:lnTo>
                    <a:pt x="26" y="0"/>
                  </a:lnTo>
                  <a:lnTo>
                    <a:pt x="21" y="2"/>
                  </a:lnTo>
                  <a:lnTo>
                    <a:pt x="16" y="3"/>
                  </a:lnTo>
                  <a:lnTo>
                    <a:pt x="11" y="4"/>
                  </a:lnTo>
                  <a:lnTo>
                    <a:pt x="7" y="7"/>
                  </a:lnTo>
                  <a:lnTo>
                    <a:pt x="2" y="8"/>
                  </a:lnTo>
                  <a:lnTo>
                    <a:pt x="1" y="12"/>
                  </a:lnTo>
                  <a:lnTo>
                    <a:pt x="0" y="15"/>
                  </a:lnTo>
                  <a:lnTo>
                    <a:pt x="0" y="18"/>
                  </a:lnTo>
                  <a:lnTo>
                    <a:pt x="0" y="22"/>
                  </a:lnTo>
                  <a:lnTo>
                    <a:pt x="3" y="63"/>
                  </a:lnTo>
                  <a:lnTo>
                    <a:pt x="10" y="98"/>
                  </a:lnTo>
                  <a:lnTo>
                    <a:pt x="9" y="104"/>
                  </a:lnTo>
                  <a:lnTo>
                    <a:pt x="10" y="105"/>
                  </a:lnTo>
                  <a:lnTo>
                    <a:pt x="10" y="108"/>
                  </a:lnTo>
                  <a:lnTo>
                    <a:pt x="8" y="111"/>
                  </a:lnTo>
                  <a:lnTo>
                    <a:pt x="5" y="112"/>
                  </a:lnTo>
                  <a:lnTo>
                    <a:pt x="16" y="116"/>
                  </a:lnTo>
                  <a:lnTo>
                    <a:pt x="25" y="119"/>
                  </a:lnTo>
                  <a:lnTo>
                    <a:pt x="30" y="119"/>
                  </a:lnTo>
                  <a:lnTo>
                    <a:pt x="34" y="118"/>
                  </a:lnTo>
                  <a:lnTo>
                    <a:pt x="37" y="117"/>
                  </a:lnTo>
                  <a:lnTo>
                    <a:pt x="41" y="115"/>
                  </a:lnTo>
                  <a:lnTo>
                    <a:pt x="44" y="113"/>
                  </a:lnTo>
                  <a:lnTo>
                    <a:pt x="44" y="111"/>
                  </a:lnTo>
                  <a:lnTo>
                    <a:pt x="44" y="108"/>
                  </a:lnTo>
                  <a:lnTo>
                    <a:pt x="44" y="105"/>
                  </a:lnTo>
                  <a:lnTo>
                    <a:pt x="43" y="100"/>
                  </a:lnTo>
                  <a:lnTo>
                    <a:pt x="41" y="93"/>
                  </a:lnTo>
                  <a:lnTo>
                    <a:pt x="39" y="85"/>
                  </a:lnTo>
                  <a:lnTo>
                    <a:pt x="34" y="44"/>
                  </a:lnTo>
                </a:path>
              </a:pathLst>
            </a:custGeom>
            <a:solidFill>
              <a:srgbClr val="800000"/>
            </a:solidFill>
            <a:ln w="12700" cap="rnd">
              <a:solidFill>
                <a:srgbClr val="800000"/>
              </a:solidFill>
              <a:round/>
              <a:headEnd/>
              <a:tailEnd/>
            </a:ln>
          </p:spPr>
          <p:txBody>
            <a:bodyPr/>
            <a:lstStyle/>
            <a:p>
              <a:endParaRPr lang="en-US"/>
            </a:p>
          </p:txBody>
        </p:sp>
        <p:sp>
          <p:nvSpPr>
            <p:cNvPr id="113695" name="Freeform 114"/>
            <p:cNvSpPr>
              <a:spLocks/>
            </p:cNvSpPr>
            <p:nvPr/>
          </p:nvSpPr>
          <p:spPr bwMode="auto">
            <a:xfrm>
              <a:off x="4422" y="1373"/>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96" name="Freeform 115"/>
            <p:cNvSpPr>
              <a:spLocks/>
            </p:cNvSpPr>
            <p:nvPr/>
          </p:nvSpPr>
          <p:spPr bwMode="auto">
            <a:xfrm>
              <a:off x="4274" y="1445"/>
              <a:ext cx="51" cy="122"/>
            </a:xfrm>
            <a:custGeom>
              <a:avLst/>
              <a:gdLst>
                <a:gd name="T0" fmla="*/ 35 w 51"/>
                <a:gd name="T1" fmla="*/ 45 h 122"/>
                <a:gd name="T2" fmla="*/ 34 w 51"/>
                <a:gd name="T3" fmla="*/ 38 h 122"/>
                <a:gd name="T4" fmla="*/ 35 w 51"/>
                <a:gd name="T5" fmla="*/ 30 h 122"/>
                <a:gd name="T6" fmla="*/ 35 w 51"/>
                <a:gd name="T7" fmla="*/ 22 h 122"/>
                <a:gd name="T8" fmla="*/ 36 w 51"/>
                <a:gd name="T9" fmla="*/ 18 h 122"/>
                <a:gd name="T10" fmla="*/ 38 w 51"/>
                <a:gd name="T11" fmla="*/ 13 h 122"/>
                <a:gd name="T12" fmla="*/ 40 w 51"/>
                <a:gd name="T13" fmla="*/ 9 h 122"/>
                <a:gd name="T14" fmla="*/ 43 w 51"/>
                <a:gd name="T15" fmla="*/ 6 h 122"/>
                <a:gd name="T16" fmla="*/ 50 w 51"/>
                <a:gd name="T17" fmla="*/ 3 h 122"/>
                <a:gd name="T18" fmla="*/ 45 w 51"/>
                <a:gd name="T19" fmla="*/ 1 h 122"/>
                <a:gd name="T20" fmla="*/ 40 w 51"/>
                <a:gd name="T21" fmla="*/ 0 h 122"/>
                <a:gd name="T22" fmla="*/ 33 w 51"/>
                <a:gd name="T23" fmla="*/ 0 h 122"/>
                <a:gd name="T24" fmla="*/ 27 w 51"/>
                <a:gd name="T25" fmla="*/ 0 h 122"/>
                <a:gd name="T26" fmla="*/ 22 w 51"/>
                <a:gd name="T27" fmla="*/ 2 h 122"/>
                <a:gd name="T28" fmla="*/ 17 w 51"/>
                <a:gd name="T29" fmla="*/ 3 h 122"/>
                <a:gd name="T30" fmla="*/ 12 w 51"/>
                <a:gd name="T31" fmla="*/ 4 h 122"/>
                <a:gd name="T32" fmla="*/ 7 w 51"/>
                <a:gd name="T33" fmla="*/ 7 h 122"/>
                <a:gd name="T34" fmla="*/ 3 w 51"/>
                <a:gd name="T35" fmla="*/ 9 h 122"/>
                <a:gd name="T36" fmla="*/ 2 w 51"/>
                <a:gd name="T37" fmla="*/ 12 h 122"/>
                <a:gd name="T38" fmla="*/ 1 w 51"/>
                <a:gd name="T39" fmla="*/ 15 h 122"/>
                <a:gd name="T40" fmla="*/ 0 w 51"/>
                <a:gd name="T41" fmla="*/ 18 h 122"/>
                <a:gd name="T42" fmla="*/ 1 w 51"/>
                <a:gd name="T43" fmla="*/ 23 h 122"/>
                <a:gd name="T44" fmla="*/ 3 w 51"/>
                <a:gd name="T45" fmla="*/ 64 h 122"/>
                <a:gd name="T46" fmla="*/ 10 w 51"/>
                <a:gd name="T47" fmla="*/ 100 h 122"/>
                <a:gd name="T48" fmla="*/ 10 w 51"/>
                <a:gd name="T49" fmla="*/ 105 h 122"/>
                <a:gd name="T50" fmla="*/ 11 w 51"/>
                <a:gd name="T51" fmla="*/ 107 h 122"/>
                <a:gd name="T52" fmla="*/ 11 w 51"/>
                <a:gd name="T53" fmla="*/ 110 h 122"/>
                <a:gd name="T54" fmla="*/ 9 w 51"/>
                <a:gd name="T55" fmla="*/ 112 h 122"/>
                <a:gd name="T56" fmla="*/ 6 w 51"/>
                <a:gd name="T57" fmla="*/ 114 h 122"/>
                <a:gd name="T58" fmla="*/ 17 w 51"/>
                <a:gd name="T59" fmla="*/ 118 h 122"/>
                <a:gd name="T60" fmla="*/ 26 w 51"/>
                <a:gd name="T61" fmla="*/ 121 h 122"/>
                <a:gd name="T62" fmla="*/ 31 w 51"/>
                <a:gd name="T63" fmla="*/ 121 h 122"/>
                <a:gd name="T64" fmla="*/ 35 w 51"/>
                <a:gd name="T65" fmla="*/ 120 h 122"/>
                <a:gd name="T66" fmla="*/ 39 w 51"/>
                <a:gd name="T67" fmla="*/ 119 h 122"/>
                <a:gd name="T68" fmla="*/ 43 w 51"/>
                <a:gd name="T69" fmla="*/ 117 h 122"/>
                <a:gd name="T70" fmla="*/ 45 w 51"/>
                <a:gd name="T71" fmla="*/ 115 h 122"/>
                <a:gd name="T72" fmla="*/ 46 w 51"/>
                <a:gd name="T73" fmla="*/ 112 h 122"/>
                <a:gd name="T74" fmla="*/ 46 w 51"/>
                <a:gd name="T75" fmla="*/ 110 h 122"/>
                <a:gd name="T76" fmla="*/ 45 w 51"/>
                <a:gd name="T77" fmla="*/ 107 h 122"/>
                <a:gd name="T78" fmla="*/ 44 w 51"/>
                <a:gd name="T79" fmla="*/ 102 h 122"/>
                <a:gd name="T80" fmla="*/ 42 w 51"/>
                <a:gd name="T81" fmla="*/ 94 h 122"/>
                <a:gd name="T82" fmla="*/ 41 w 51"/>
                <a:gd name="T83" fmla="*/ 87 h 122"/>
                <a:gd name="T84" fmla="*/ 35 w 51"/>
                <a:gd name="T85" fmla="*/ 4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2"/>
                <a:gd name="T131" fmla="*/ 51 w 5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2">
                  <a:moveTo>
                    <a:pt x="35" y="45"/>
                  </a:moveTo>
                  <a:lnTo>
                    <a:pt x="34" y="38"/>
                  </a:lnTo>
                  <a:lnTo>
                    <a:pt x="35" y="30"/>
                  </a:lnTo>
                  <a:lnTo>
                    <a:pt x="35" y="22"/>
                  </a:lnTo>
                  <a:lnTo>
                    <a:pt x="36" y="18"/>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9"/>
                  </a:lnTo>
                  <a:lnTo>
                    <a:pt x="2" y="12"/>
                  </a:lnTo>
                  <a:lnTo>
                    <a:pt x="1" y="15"/>
                  </a:lnTo>
                  <a:lnTo>
                    <a:pt x="0" y="18"/>
                  </a:lnTo>
                  <a:lnTo>
                    <a:pt x="1" y="23"/>
                  </a:lnTo>
                  <a:lnTo>
                    <a:pt x="3" y="64"/>
                  </a:lnTo>
                  <a:lnTo>
                    <a:pt x="10" y="100"/>
                  </a:lnTo>
                  <a:lnTo>
                    <a:pt x="10" y="105"/>
                  </a:lnTo>
                  <a:lnTo>
                    <a:pt x="11" y="107"/>
                  </a:lnTo>
                  <a:lnTo>
                    <a:pt x="11" y="110"/>
                  </a:lnTo>
                  <a:lnTo>
                    <a:pt x="9" y="112"/>
                  </a:lnTo>
                  <a:lnTo>
                    <a:pt x="6" y="114"/>
                  </a:lnTo>
                  <a:lnTo>
                    <a:pt x="17" y="118"/>
                  </a:lnTo>
                  <a:lnTo>
                    <a:pt x="26" y="121"/>
                  </a:lnTo>
                  <a:lnTo>
                    <a:pt x="31" y="121"/>
                  </a:lnTo>
                  <a:lnTo>
                    <a:pt x="35" y="120"/>
                  </a:lnTo>
                  <a:lnTo>
                    <a:pt x="39" y="119"/>
                  </a:lnTo>
                  <a:lnTo>
                    <a:pt x="43" y="117"/>
                  </a:lnTo>
                  <a:lnTo>
                    <a:pt x="45" y="115"/>
                  </a:lnTo>
                  <a:lnTo>
                    <a:pt x="46" y="112"/>
                  </a:lnTo>
                  <a:lnTo>
                    <a:pt x="46" y="110"/>
                  </a:lnTo>
                  <a:lnTo>
                    <a:pt x="45" y="107"/>
                  </a:lnTo>
                  <a:lnTo>
                    <a:pt x="44" y="102"/>
                  </a:lnTo>
                  <a:lnTo>
                    <a:pt x="42" y="94"/>
                  </a:lnTo>
                  <a:lnTo>
                    <a:pt x="41" y="87"/>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97" name="Freeform 116"/>
            <p:cNvSpPr>
              <a:spLocks/>
            </p:cNvSpPr>
            <p:nvPr/>
          </p:nvSpPr>
          <p:spPr bwMode="auto">
            <a:xfrm>
              <a:off x="4722" y="1225"/>
              <a:ext cx="48" cy="122"/>
            </a:xfrm>
            <a:custGeom>
              <a:avLst/>
              <a:gdLst>
                <a:gd name="T0" fmla="*/ 35 w 48"/>
                <a:gd name="T1" fmla="*/ 45 h 122"/>
                <a:gd name="T2" fmla="*/ 33 w 48"/>
                <a:gd name="T3" fmla="*/ 37 h 122"/>
                <a:gd name="T4" fmla="*/ 32 w 48"/>
                <a:gd name="T5" fmla="*/ 29 h 122"/>
                <a:gd name="T6" fmla="*/ 34 w 48"/>
                <a:gd name="T7" fmla="*/ 22 h 122"/>
                <a:gd name="T8" fmla="*/ 34 w 48"/>
                <a:gd name="T9" fmla="*/ 17 h 122"/>
                <a:gd name="T10" fmla="*/ 36 w 48"/>
                <a:gd name="T11" fmla="*/ 13 h 122"/>
                <a:gd name="T12" fmla="*/ 39 w 48"/>
                <a:gd name="T13" fmla="*/ 9 h 122"/>
                <a:gd name="T14" fmla="*/ 43 w 48"/>
                <a:gd name="T15" fmla="*/ 6 h 122"/>
                <a:gd name="T16" fmla="*/ 47 w 48"/>
                <a:gd name="T17" fmla="*/ 3 h 122"/>
                <a:gd name="T18" fmla="*/ 43 w 48"/>
                <a:gd name="T19" fmla="*/ 1 h 122"/>
                <a:gd name="T20" fmla="*/ 39 w 48"/>
                <a:gd name="T21" fmla="*/ 0 h 122"/>
                <a:gd name="T22" fmla="*/ 31 w 48"/>
                <a:gd name="T23" fmla="*/ 0 h 122"/>
                <a:gd name="T24" fmla="*/ 26 w 48"/>
                <a:gd name="T25" fmla="*/ 0 h 122"/>
                <a:gd name="T26" fmla="*/ 21 w 48"/>
                <a:gd name="T27" fmla="*/ 1 h 122"/>
                <a:gd name="T28" fmla="*/ 17 w 48"/>
                <a:gd name="T29" fmla="*/ 3 h 122"/>
                <a:gd name="T30" fmla="*/ 12 w 48"/>
                <a:gd name="T31" fmla="*/ 4 h 122"/>
                <a:gd name="T32" fmla="*/ 7 w 48"/>
                <a:gd name="T33" fmla="*/ 6 h 122"/>
                <a:gd name="T34" fmla="*/ 3 w 48"/>
                <a:gd name="T35" fmla="*/ 8 h 122"/>
                <a:gd name="T36" fmla="*/ 1 w 48"/>
                <a:gd name="T37" fmla="*/ 11 h 122"/>
                <a:gd name="T38" fmla="*/ 0 w 48"/>
                <a:gd name="T39" fmla="*/ 15 h 122"/>
                <a:gd name="T40" fmla="*/ 0 w 48"/>
                <a:gd name="T41" fmla="*/ 19 h 122"/>
                <a:gd name="T42" fmla="*/ 0 w 48"/>
                <a:gd name="T43" fmla="*/ 22 h 122"/>
                <a:gd name="T44" fmla="*/ 3 w 48"/>
                <a:gd name="T45" fmla="*/ 63 h 122"/>
                <a:gd name="T46" fmla="*/ 9 w 48"/>
                <a:gd name="T47" fmla="*/ 98 h 122"/>
                <a:gd name="T48" fmla="*/ 10 w 48"/>
                <a:gd name="T49" fmla="*/ 102 h 122"/>
                <a:gd name="T50" fmla="*/ 10 w 48"/>
                <a:gd name="T51" fmla="*/ 105 h 122"/>
                <a:gd name="T52" fmla="*/ 9 w 48"/>
                <a:gd name="T53" fmla="*/ 107 h 122"/>
                <a:gd name="T54" fmla="*/ 7 w 48"/>
                <a:gd name="T55" fmla="*/ 110 h 122"/>
                <a:gd name="T56" fmla="*/ 3 w 48"/>
                <a:gd name="T57" fmla="*/ 113 h 122"/>
                <a:gd name="T58" fmla="*/ 13 w 48"/>
                <a:gd name="T59" fmla="*/ 118 h 122"/>
                <a:gd name="T60" fmla="*/ 24 w 48"/>
                <a:gd name="T61" fmla="*/ 121 h 122"/>
                <a:gd name="T62" fmla="*/ 30 w 48"/>
                <a:gd name="T63" fmla="*/ 120 h 122"/>
                <a:gd name="T64" fmla="*/ 35 w 48"/>
                <a:gd name="T65" fmla="*/ 120 h 122"/>
                <a:gd name="T66" fmla="*/ 38 w 48"/>
                <a:gd name="T67" fmla="*/ 117 h 122"/>
                <a:gd name="T68" fmla="*/ 42 w 48"/>
                <a:gd name="T69" fmla="*/ 115 h 122"/>
                <a:gd name="T70" fmla="*/ 44 w 48"/>
                <a:gd name="T71" fmla="*/ 111 h 122"/>
                <a:gd name="T72" fmla="*/ 45 w 48"/>
                <a:gd name="T73" fmla="*/ 108 h 122"/>
                <a:gd name="T74" fmla="*/ 45 w 48"/>
                <a:gd name="T75" fmla="*/ 104 h 122"/>
                <a:gd name="T76" fmla="*/ 44 w 48"/>
                <a:gd name="T77" fmla="*/ 100 h 122"/>
                <a:gd name="T78" fmla="*/ 44 w 48"/>
                <a:gd name="T79" fmla="*/ 94 h 122"/>
                <a:gd name="T80" fmla="*/ 42 w 48"/>
                <a:gd name="T81" fmla="*/ 85 h 122"/>
                <a:gd name="T82" fmla="*/ 35 w 48"/>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2"/>
                <a:gd name="T128" fmla="*/ 48 w 48"/>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2">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8"/>
                  </a:lnTo>
                  <a:lnTo>
                    <a:pt x="10" y="102"/>
                  </a:lnTo>
                  <a:lnTo>
                    <a:pt x="10" y="105"/>
                  </a:lnTo>
                  <a:lnTo>
                    <a:pt x="9" y="107"/>
                  </a:lnTo>
                  <a:lnTo>
                    <a:pt x="7" y="110"/>
                  </a:lnTo>
                  <a:lnTo>
                    <a:pt x="3" y="113"/>
                  </a:lnTo>
                  <a:lnTo>
                    <a:pt x="13" y="118"/>
                  </a:lnTo>
                  <a:lnTo>
                    <a:pt x="24" y="121"/>
                  </a:lnTo>
                  <a:lnTo>
                    <a:pt x="30" y="120"/>
                  </a:lnTo>
                  <a:lnTo>
                    <a:pt x="35" y="120"/>
                  </a:lnTo>
                  <a:lnTo>
                    <a:pt x="38" y="117"/>
                  </a:lnTo>
                  <a:lnTo>
                    <a:pt x="42" y="115"/>
                  </a:lnTo>
                  <a:lnTo>
                    <a:pt x="44" y="111"/>
                  </a:lnTo>
                  <a:lnTo>
                    <a:pt x="45" y="108"/>
                  </a:lnTo>
                  <a:lnTo>
                    <a:pt x="45" y="104"/>
                  </a:lnTo>
                  <a:lnTo>
                    <a:pt x="44"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98" name="Freeform 117"/>
            <p:cNvSpPr>
              <a:spLocks/>
            </p:cNvSpPr>
            <p:nvPr/>
          </p:nvSpPr>
          <p:spPr bwMode="auto">
            <a:xfrm>
              <a:off x="4571" y="1298"/>
              <a:ext cx="53" cy="121"/>
            </a:xfrm>
            <a:custGeom>
              <a:avLst/>
              <a:gdLst>
                <a:gd name="T0" fmla="*/ 36 w 53"/>
                <a:gd name="T1" fmla="*/ 44 h 121"/>
                <a:gd name="T2" fmla="*/ 35 w 53"/>
                <a:gd name="T3" fmla="*/ 38 h 121"/>
                <a:gd name="T4" fmla="*/ 36 w 53"/>
                <a:gd name="T5" fmla="*/ 30 h 121"/>
                <a:gd name="T6" fmla="*/ 36 w 53"/>
                <a:gd name="T7" fmla="*/ 22 h 121"/>
                <a:gd name="T8" fmla="*/ 37 w 53"/>
                <a:gd name="T9" fmla="*/ 17 h 121"/>
                <a:gd name="T10" fmla="*/ 40 w 53"/>
                <a:gd name="T11" fmla="*/ 13 h 121"/>
                <a:gd name="T12" fmla="*/ 42 w 53"/>
                <a:gd name="T13" fmla="*/ 9 h 121"/>
                <a:gd name="T14" fmla="*/ 45 w 53"/>
                <a:gd name="T15" fmla="*/ 6 h 121"/>
                <a:gd name="T16" fmla="*/ 52 w 53"/>
                <a:gd name="T17" fmla="*/ 3 h 121"/>
                <a:gd name="T18" fmla="*/ 47 w 53"/>
                <a:gd name="T19" fmla="*/ 1 h 121"/>
                <a:gd name="T20" fmla="*/ 41 w 53"/>
                <a:gd name="T21" fmla="*/ 0 h 121"/>
                <a:gd name="T22" fmla="*/ 34 w 53"/>
                <a:gd name="T23" fmla="*/ 0 h 121"/>
                <a:gd name="T24" fmla="*/ 28 w 53"/>
                <a:gd name="T25" fmla="*/ 0 h 121"/>
                <a:gd name="T26" fmla="*/ 23 w 53"/>
                <a:gd name="T27" fmla="*/ 2 h 121"/>
                <a:gd name="T28" fmla="*/ 18 w 53"/>
                <a:gd name="T29" fmla="*/ 3 h 121"/>
                <a:gd name="T30" fmla="*/ 12 w 53"/>
                <a:gd name="T31" fmla="*/ 4 h 121"/>
                <a:gd name="T32" fmla="*/ 8 w 53"/>
                <a:gd name="T33" fmla="*/ 7 h 121"/>
                <a:gd name="T34" fmla="*/ 3 w 53"/>
                <a:gd name="T35" fmla="*/ 8 h 121"/>
                <a:gd name="T36" fmla="*/ 2 w 53"/>
                <a:gd name="T37" fmla="*/ 12 h 121"/>
                <a:gd name="T38" fmla="*/ 1 w 53"/>
                <a:gd name="T39" fmla="*/ 15 h 121"/>
                <a:gd name="T40" fmla="*/ 0 w 53"/>
                <a:gd name="T41" fmla="*/ 18 h 121"/>
                <a:gd name="T42" fmla="*/ 1 w 53"/>
                <a:gd name="T43" fmla="*/ 23 h 121"/>
                <a:gd name="T44" fmla="*/ 3 w 53"/>
                <a:gd name="T45" fmla="*/ 64 h 121"/>
                <a:gd name="T46" fmla="*/ 11 w 53"/>
                <a:gd name="T47" fmla="*/ 99 h 121"/>
                <a:gd name="T48" fmla="*/ 10 w 53"/>
                <a:gd name="T49" fmla="*/ 104 h 121"/>
                <a:gd name="T50" fmla="*/ 11 w 53"/>
                <a:gd name="T51" fmla="*/ 106 h 121"/>
                <a:gd name="T52" fmla="*/ 11 w 53"/>
                <a:gd name="T53" fmla="*/ 109 h 121"/>
                <a:gd name="T54" fmla="*/ 9 w 53"/>
                <a:gd name="T55" fmla="*/ 112 h 121"/>
                <a:gd name="T56" fmla="*/ 6 w 53"/>
                <a:gd name="T57" fmla="*/ 113 h 121"/>
                <a:gd name="T58" fmla="*/ 17 w 53"/>
                <a:gd name="T59" fmla="*/ 117 h 121"/>
                <a:gd name="T60" fmla="*/ 27 w 53"/>
                <a:gd name="T61" fmla="*/ 120 h 121"/>
                <a:gd name="T62" fmla="*/ 32 w 53"/>
                <a:gd name="T63" fmla="*/ 120 h 121"/>
                <a:gd name="T64" fmla="*/ 36 w 53"/>
                <a:gd name="T65" fmla="*/ 119 h 121"/>
                <a:gd name="T66" fmla="*/ 40 w 53"/>
                <a:gd name="T67" fmla="*/ 118 h 121"/>
                <a:gd name="T68" fmla="*/ 45 w 53"/>
                <a:gd name="T69" fmla="*/ 116 h 121"/>
                <a:gd name="T70" fmla="*/ 47 w 53"/>
                <a:gd name="T71" fmla="*/ 114 h 121"/>
                <a:gd name="T72" fmla="*/ 48 w 53"/>
                <a:gd name="T73" fmla="*/ 112 h 121"/>
                <a:gd name="T74" fmla="*/ 48 w 53"/>
                <a:gd name="T75" fmla="*/ 109 h 121"/>
                <a:gd name="T76" fmla="*/ 47 w 53"/>
                <a:gd name="T77" fmla="*/ 106 h 121"/>
                <a:gd name="T78" fmla="*/ 46 w 53"/>
                <a:gd name="T79" fmla="*/ 101 h 121"/>
                <a:gd name="T80" fmla="*/ 44 w 53"/>
                <a:gd name="T81" fmla="*/ 94 h 121"/>
                <a:gd name="T82" fmla="*/ 42 w 53"/>
                <a:gd name="T83" fmla="*/ 86 h 121"/>
                <a:gd name="T84" fmla="*/ 36 w 53"/>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1"/>
                <a:gd name="T131" fmla="*/ 53 w 53"/>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1">
                  <a:moveTo>
                    <a:pt x="36" y="44"/>
                  </a:moveTo>
                  <a:lnTo>
                    <a:pt x="35" y="38"/>
                  </a:lnTo>
                  <a:lnTo>
                    <a:pt x="36" y="30"/>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3"/>
                  </a:lnTo>
                  <a:lnTo>
                    <a:pt x="3" y="64"/>
                  </a:lnTo>
                  <a:lnTo>
                    <a:pt x="11" y="99"/>
                  </a:lnTo>
                  <a:lnTo>
                    <a:pt x="10" y="104"/>
                  </a:lnTo>
                  <a:lnTo>
                    <a:pt x="11" y="106"/>
                  </a:lnTo>
                  <a:lnTo>
                    <a:pt x="11" y="109"/>
                  </a:lnTo>
                  <a:lnTo>
                    <a:pt x="9" y="112"/>
                  </a:lnTo>
                  <a:lnTo>
                    <a:pt x="6" y="113"/>
                  </a:lnTo>
                  <a:lnTo>
                    <a:pt x="17" y="117"/>
                  </a:lnTo>
                  <a:lnTo>
                    <a:pt x="27" y="120"/>
                  </a:lnTo>
                  <a:lnTo>
                    <a:pt x="32" y="120"/>
                  </a:lnTo>
                  <a:lnTo>
                    <a:pt x="36" y="119"/>
                  </a:lnTo>
                  <a:lnTo>
                    <a:pt x="40" y="118"/>
                  </a:lnTo>
                  <a:lnTo>
                    <a:pt x="45" y="116"/>
                  </a:lnTo>
                  <a:lnTo>
                    <a:pt x="47" y="114"/>
                  </a:lnTo>
                  <a:lnTo>
                    <a:pt x="48" y="112"/>
                  </a:lnTo>
                  <a:lnTo>
                    <a:pt x="48" y="109"/>
                  </a:lnTo>
                  <a:lnTo>
                    <a:pt x="47" y="106"/>
                  </a:lnTo>
                  <a:lnTo>
                    <a:pt x="46" y="101"/>
                  </a:lnTo>
                  <a:lnTo>
                    <a:pt x="44" y="94"/>
                  </a:lnTo>
                  <a:lnTo>
                    <a:pt x="42" y="86"/>
                  </a:lnTo>
                  <a:lnTo>
                    <a:pt x="36" y="44"/>
                  </a:lnTo>
                </a:path>
              </a:pathLst>
            </a:custGeom>
            <a:solidFill>
              <a:srgbClr val="800000"/>
            </a:solidFill>
            <a:ln w="12700" cap="rnd">
              <a:solidFill>
                <a:srgbClr val="800000"/>
              </a:solidFill>
              <a:round/>
              <a:headEnd/>
              <a:tailEnd/>
            </a:ln>
          </p:spPr>
          <p:txBody>
            <a:bodyPr/>
            <a:lstStyle/>
            <a:p>
              <a:endParaRPr lang="en-US"/>
            </a:p>
          </p:txBody>
        </p:sp>
        <p:sp>
          <p:nvSpPr>
            <p:cNvPr id="113699" name="Freeform 118"/>
            <p:cNvSpPr>
              <a:spLocks/>
            </p:cNvSpPr>
            <p:nvPr/>
          </p:nvSpPr>
          <p:spPr bwMode="auto">
            <a:xfrm>
              <a:off x="5020" y="1075"/>
              <a:ext cx="49" cy="125"/>
            </a:xfrm>
            <a:custGeom>
              <a:avLst/>
              <a:gdLst>
                <a:gd name="T0" fmla="*/ 35 w 49"/>
                <a:gd name="T1" fmla="*/ 46 h 125"/>
                <a:gd name="T2" fmla="*/ 34 w 49"/>
                <a:gd name="T3" fmla="*/ 38 h 125"/>
                <a:gd name="T4" fmla="*/ 32 w 49"/>
                <a:gd name="T5" fmla="*/ 30 h 125"/>
                <a:gd name="T6" fmla="*/ 34 w 49"/>
                <a:gd name="T7" fmla="*/ 23 h 125"/>
                <a:gd name="T8" fmla="*/ 35 w 49"/>
                <a:gd name="T9" fmla="*/ 17 h 125"/>
                <a:gd name="T10" fmla="*/ 37 w 49"/>
                <a:gd name="T11" fmla="*/ 13 h 125"/>
                <a:gd name="T12" fmla="*/ 40 w 49"/>
                <a:gd name="T13" fmla="*/ 9 h 125"/>
                <a:gd name="T14" fmla="*/ 43 w 49"/>
                <a:gd name="T15" fmla="*/ 6 h 125"/>
                <a:gd name="T16" fmla="*/ 48 w 49"/>
                <a:gd name="T17" fmla="*/ 3 h 125"/>
                <a:gd name="T18" fmla="*/ 43 w 49"/>
                <a:gd name="T19" fmla="*/ 1 h 125"/>
                <a:gd name="T20" fmla="*/ 39 w 49"/>
                <a:gd name="T21" fmla="*/ 0 h 125"/>
                <a:gd name="T22" fmla="*/ 32 w 49"/>
                <a:gd name="T23" fmla="*/ 0 h 125"/>
                <a:gd name="T24" fmla="*/ 27 w 49"/>
                <a:gd name="T25" fmla="*/ 0 h 125"/>
                <a:gd name="T26" fmla="*/ 22 w 49"/>
                <a:gd name="T27" fmla="*/ 1 h 125"/>
                <a:gd name="T28" fmla="*/ 17 w 49"/>
                <a:gd name="T29" fmla="*/ 3 h 125"/>
                <a:gd name="T30" fmla="*/ 13 w 49"/>
                <a:gd name="T31" fmla="*/ 4 h 125"/>
                <a:gd name="T32" fmla="*/ 7 w 49"/>
                <a:gd name="T33" fmla="*/ 6 h 125"/>
                <a:gd name="T34" fmla="*/ 4 w 49"/>
                <a:gd name="T35" fmla="*/ 9 h 125"/>
                <a:gd name="T36" fmla="*/ 1 w 49"/>
                <a:gd name="T37" fmla="*/ 11 h 125"/>
                <a:gd name="T38" fmla="*/ 0 w 49"/>
                <a:gd name="T39" fmla="*/ 16 h 125"/>
                <a:gd name="T40" fmla="*/ 0 w 49"/>
                <a:gd name="T41" fmla="*/ 19 h 125"/>
                <a:gd name="T42" fmla="*/ 0 w 49"/>
                <a:gd name="T43" fmla="*/ 22 h 125"/>
                <a:gd name="T44" fmla="*/ 4 w 49"/>
                <a:gd name="T45" fmla="*/ 64 h 125"/>
                <a:gd name="T46" fmla="*/ 9 w 49"/>
                <a:gd name="T47" fmla="*/ 100 h 125"/>
                <a:gd name="T48" fmla="*/ 11 w 49"/>
                <a:gd name="T49" fmla="*/ 105 h 125"/>
                <a:gd name="T50" fmla="*/ 10 w 49"/>
                <a:gd name="T51" fmla="*/ 107 h 125"/>
                <a:gd name="T52" fmla="*/ 9 w 49"/>
                <a:gd name="T53" fmla="*/ 110 h 125"/>
                <a:gd name="T54" fmla="*/ 7 w 49"/>
                <a:gd name="T55" fmla="*/ 113 h 125"/>
                <a:gd name="T56" fmla="*/ 4 w 49"/>
                <a:gd name="T57" fmla="*/ 116 h 125"/>
                <a:gd name="T58" fmla="*/ 14 w 49"/>
                <a:gd name="T59" fmla="*/ 121 h 125"/>
                <a:gd name="T60" fmla="*/ 24 w 49"/>
                <a:gd name="T61" fmla="*/ 124 h 125"/>
                <a:gd name="T62" fmla="*/ 31 w 49"/>
                <a:gd name="T63" fmla="*/ 123 h 125"/>
                <a:gd name="T64" fmla="*/ 35 w 49"/>
                <a:gd name="T65" fmla="*/ 123 h 125"/>
                <a:gd name="T66" fmla="*/ 39 w 49"/>
                <a:gd name="T67" fmla="*/ 120 h 125"/>
                <a:gd name="T68" fmla="*/ 43 w 49"/>
                <a:gd name="T69" fmla="*/ 118 h 125"/>
                <a:gd name="T70" fmla="*/ 45 w 49"/>
                <a:gd name="T71" fmla="*/ 114 h 125"/>
                <a:gd name="T72" fmla="*/ 45 w 49"/>
                <a:gd name="T73" fmla="*/ 111 h 125"/>
                <a:gd name="T74" fmla="*/ 45 w 49"/>
                <a:gd name="T75" fmla="*/ 106 h 125"/>
                <a:gd name="T76" fmla="*/ 45 w 49"/>
                <a:gd name="T77" fmla="*/ 102 h 125"/>
                <a:gd name="T78" fmla="*/ 44 w 49"/>
                <a:gd name="T79" fmla="*/ 96 h 125"/>
                <a:gd name="T80" fmla="*/ 42 w 49"/>
                <a:gd name="T81" fmla="*/ 87 h 125"/>
                <a:gd name="T82" fmla="*/ 35 w 49"/>
                <a:gd name="T83" fmla="*/ 46 h 1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5"/>
                <a:gd name="T128" fmla="*/ 49 w 49"/>
                <a:gd name="T129" fmla="*/ 125 h 1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5">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9"/>
                  </a:lnTo>
                  <a:lnTo>
                    <a:pt x="1" y="11"/>
                  </a:lnTo>
                  <a:lnTo>
                    <a:pt x="0" y="16"/>
                  </a:lnTo>
                  <a:lnTo>
                    <a:pt x="0" y="19"/>
                  </a:lnTo>
                  <a:lnTo>
                    <a:pt x="0" y="22"/>
                  </a:lnTo>
                  <a:lnTo>
                    <a:pt x="4" y="64"/>
                  </a:lnTo>
                  <a:lnTo>
                    <a:pt x="9" y="100"/>
                  </a:lnTo>
                  <a:lnTo>
                    <a:pt x="11" y="105"/>
                  </a:lnTo>
                  <a:lnTo>
                    <a:pt x="10" y="107"/>
                  </a:lnTo>
                  <a:lnTo>
                    <a:pt x="9" y="110"/>
                  </a:lnTo>
                  <a:lnTo>
                    <a:pt x="7" y="113"/>
                  </a:lnTo>
                  <a:lnTo>
                    <a:pt x="4" y="116"/>
                  </a:lnTo>
                  <a:lnTo>
                    <a:pt x="14" y="121"/>
                  </a:lnTo>
                  <a:lnTo>
                    <a:pt x="24" y="124"/>
                  </a:lnTo>
                  <a:lnTo>
                    <a:pt x="31" y="123"/>
                  </a:lnTo>
                  <a:lnTo>
                    <a:pt x="35" y="123"/>
                  </a:lnTo>
                  <a:lnTo>
                    <a:pt x="39" y="120"/>
                  </a:lnTo>
                  <a:lnTo>
                    <a:pt x="43" y="118"/>
                  </a:lnTo>
                  <a:lnTo>
                    <a:pt x="45" y="114"/>
                  </a:lnTo>
                  <a:lnTo>
                    <a:pt x="45" y="111"/>
                  </a:lnTo>
                  <a:lnTo>
                    <a:pt x="45" y="106"/>
                  </a:lnTo>
                  <a:lnTo>
                    <a:pt x="45" y="102"/>
                  </a:lnTo>
                  <a:lnTo>
                    <a:pt x="44" y="96"/>
                  </a:lnTo>
                  <a:lnTo>
                    <a:pt x="42" y="87"/>
                  </a:lnTo>
                  <a:lnTo>
                    <a:pt x="35" y="46"/>
                  </a:lnTo>
                </a:path>
              </a:pathLst>
            </a:custGeom>
            <a:solidFill>
              <a:srgbClr val="800000"/>
            </a:solidFill>
            <a:ln w="12700" cap="rnd">
              <a:solidFill>
                <a:srgbClr val="800000"/>
              </a:solidFill>
              <a:round/>
              <a:headEnd/>
              <a:tailEnd/>
            </a:ln>
          </p:spPr>
          <p:txBody>
            <a:bodyPr/>
            <a:lstStyle/>
            <a:p>
              <a:endParaRPr lang="en-US"/>
            </a:p>
          </p:txBody>
        </p:sp>
        <p:sp>
          <p:nvSpPr>
            <p:cNvPr id="113700" name="Freeform 119"/>
            <p:cNvSpPr>
              <a:spLocks/>
            </p:cNvSpPr>
            <p:nvPr/>
          </p:nvSpPr>
          <p:spPr bwMode="auto">
            <a:xfrm>
              <a:off x="4869" y="1152"/>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113701" name="Line 120"/>
            <p:cNvSpPr>
              <a:spLocks noChangeShapeType="1"/>
            </p:cNvSpPr>
            <p:nvPr/>
          </p:nvSpPr>
          <p:spPr bwMode="auto">
            <a:xfrm flipH="1">
              <a:off x="1430" y="1094"/>
              <a:ext cx="3746" cy="182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3702" name="Freeform 121"/>
            <p:cNvSpPr>
              <a:spLocks/>
            </p:cNvSpPr>
            <p:nvPr/>
          </p:nvSpPr>
          <p:spPr bwMode="auto">
            <a:xfrm>
              <a:off x="1587" y="2753"/>
              <a:ext cx="195" cy="84"/>
            </a:xfrm>
            <a:custGeom>
              <a:avLst/>
              <a:gdLst>
                <a:gd name="T0" fmla="*/ 194 w 195"/>
                <a:gd name="T1" fmla="*/ 58 h 84"/>
                <a:gd name="T2" fmla="*/ 191 w 195"/>
                <a:gd name="T3" fmla="*/ 63 h 84"/>
                <a:gd name="T4" fmla="*/ 186 w 195"/>
                <a:gd name="T5" fmla="*/ 69 h 84"/>
                <a:gd name="T6" fmla="*/ 178 w 195"/>
                <a:gd name="T7" fmla="*/ 75 h 84"/>
                <a:gd name="T8" fmla="*/ 165 w 195"/>
                <a:gd name="T9" fmla="*/ 79 h 84"/>
                <a:gd name="T10" fmla="*/ 156 w 195"/>
                <a:gd name="T11" fmla="*/ 82 h 84"/>
                <a:gd name="T12" fmla="*/ 147 w 195"/>
                <a:gd name="T13" fmla="*/ 83 h 84"/>
                <a:gd name="T14" fmla="*/ 140 w 195"/>
                <a:gd name="T15" fmla="*/ 81 h 84"/>
                <a:gd name="T16" fmla="*/ 132 w 195"/>
                <a:gd name="T17" fmla="*/ 78 h 84"/>
                <a:gd name="T18" fmla="*/ 122 w 195"/>
                <a:gd name="T19" fmla="*/ 71 h 84"/>
                <a:gd name="T20" fmla="*/ 66 w 195"/>
                <a:gd name="T21" fmla="*/ 32 h 84"/>
                <a:gd name="T22" fmla="*/ 55 w 195"/>
                <a:gd name="T23" fmla="*/ 27 h 84"/>
                <a:gd name="T24" fmla="*/ 46 w 195"/>
                <a:gd name="T25" fmla="*/ 22 h 84"/>
                <a:gd name="T26" fmla="*/ 36 w 195"/>
                <a:gd name="T27" fmla="*/ 19 h 84"/>
                <a:gd name="T28" fmla="*/ 29 w 195"/>
                <a:gd name="T29" fmla="*/ 19 h 84"/>
                <a:gd name="T30" fmla="*/ 20 w 195"/>
                <a:gd name="T31" fmla="*/ 20 h 84"/>
                <a:gd name="T32" fmla="*/ 11 w 195"/>
                <a:gd name="T33" fmla="*/ 23 h 84"/>
                <a:gd name="T34" fmla="*/ 5 w 195"/>
                <a:gd name="T35" fmla="*/ 25 h 84"/>
                <a:gd name="T36" fmla="*/ 0 w 195"/>
                <a:gd name="T37" fmla="*/ 28 h 84"/>
                <a:gd name="T38" fmla="*/ 2 w 195"/>
                <a:gd name="T39" fmla="*/ 24 h 84"/>
                <a:gd name="T40" fmla="*/ 4 w 195"/>
                <a:gd name="T41" fmla="*/ 20 h 84"/>
                <a:gd name="T42" fmla="*/ 9 w 195"/>
                <a:gd name="T43" fmla="*/ 17 h 84"/>
                <a:gd name="T44" fmla="*/ 19 w 195"/>
                <a:gd name="T45" fmla="*/ 12 h 84"/>
                <a:gd name="T46" fmla="*/ 34 w 195"/>
                <a:gd name="T47" fmla="*/ 6 h 84"/>
                <a:gd name="T48" fmla="*/ 46 w 195"/>
                <a:gd name="T49" fmla="*/ 1 h 84"/>
                <a:gd name="T50" fmla="*/ 55 w 195"/>
                <a:gd name="T51" fmla="*/ 0 h 84"/>
                <a:gd name="T52" fmla="*/ 63 w 195"/>
                <a:gd name="T53" fmla="*/ 0 h 84"/>
                <a:gd name="T54" fmla="*/ 72 w 195"/>
                <a:gd name="T55" fmla="*/ 3 h 84"/>
                <a:gd name="T56" fmla="*/ 81 w 195"/>
                <a:gd name="T57" fmla="*/ 8 h 84"/>
                <a:gd name="T58" fmla="*/ 115 w 195"/>
                <a:gd name="T59" fmla="*/ 31 h 84"/>
                <a:gd name="T60" fmla="*/ 145 w 195"/>
                <a:gd name="T61" fmla="*/ 52 h 84"/>
                <a:gd name="T62" fmla="*/ 155 w 195"/>
                <a:gd name="T63" fmla="*/ 57 h 84"/>
                <a:gd name="T64" fmla="*/ 164 w 195"/>
                <a:gd name="T65" fmla="*/ 61 h 84"/>
                <a:gd name="T66" fmla="*/ 173 w 195"/>
                <a:gd name="T67" fmla="*/ 62 h 84"/>
                <a:gd name="T68" fmla="*/ 181 w 195"/>
                <a:gd name="T69" fmla="*/ 62 h 84"/>
                <a:gd name="T70" fmla="*/ 188 w 195"/>
                <a:gd name="T71" fmla="*/ 59 h 84"/>
                <a:gd name="T72" fmla="*/ 192 w 195"/>
                <a:gd name="T73" fmla="*/ 54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4"/>
                <a:gd name="T113" fmla="*/ 195 w 195"/>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4">
                  <a:moveTo>
                    <a:pt x="192" y="54"/>
                  </a:moveTo>
                  <a:lnTo>
                    <a:pt x="194" y="58"/>
                  </a:lnTo>
                  <a:lnTo>
                    <a:pt x="192" y="61"/>
                  </a:lnTo>
                  <a:lnTo>
                    <a:pt x="191" y="63"/>
                  </a:lnTo>
                  <a:lnTo>
                    <a:pt x="189" y="65"/>
                  </a:lnTo>
                  <a:lnTo>
                    <a:pt x="186" y="69"/>
                  </a:lnTo>
                  <a:lnTo>
                    <a:pt x="180" y="72"/>
                  </a:lnTo>
                  <a:lnTo>
                    <a:pt x="178" y="75"/>
                  </a:lnTo>
                  <a:lnTo>
                    <a:pt x="171" y="76"/>
                  </a:lnTo>
                  <a:lnTo>
                    <a:pt x="165" y="79"/>
                  </a:lnTo>
                  <a:lnTo>
                    <a:pt x="161" y="80"/>
                  </a:lnTo>
                  <a:lnTo>
                    <a:pt x="156" y="82"/>
                  </a:lnTo>
                  <a:lnTo>
                    <a:pt x="152" y="82"/>
                  </a:lnTo>
                  <a:lnTo>
                    <a:pt x="147" y="83"/>
                  </a:lnTo>
                  <a:lnTo>
                    <a:pt x="144" y="81"/>
                  </a:lnTo>
                  <a:lnTo>
                    <a:pt x="140" y="81"/>
                  </a:lnTo>
                  <a:lnTo>
                    <a:pt x="135" y="80"/>
                  </a:lnTo>
                  <a:lnTo>
                    <a:pt x="132" y="78"/>
                  </a:lnTo>
                  <a:lnTo>
                    <a:pt x="127" y="75"/>
                  </a:lnTo>
                  <a:lnTo>
                    <a:pt x="122" y="71"/>
                  </a:lnTo>
                  <a:lnTo>
                    <a:pt x="93" y="52"/>
                  </a:lnTo>
                  <a:lnTo>
                    <a:pt x="66" y="32"/>
                  </a:lnTo>
                  <a:lnTo>
                    <a:pt x="60" y="29"/>
                  </a:lnTo>
                  <a:lnTo>
                    <a:pt x="55" y="27"/>
                  </a:lnTo>
                  <a:lnTo>
                    <a:pt x="51" y="25"/>
                  </a:lnTo>
                  <a:lnTo>
                    <a:pt x="46" y="22"/>
                  </a:lnTo>
                  <a:lnTo>
                    <a:pt x="41" y="20"/>
                  </a:lnTo>
                  <a:lnTo>
                    <a:pt x="36" y="19"/>
                  </a:lnTo>
                  <a:lnTo>
                    <a:pt x="32" y="19"/>
                  </a:lnTo>
                  <a:lnTo>
                    <a:pt x="29" y="19"/>
                  </a:lnTo>
                  <a:lnTo>
                    <a:pt x="25" y="19"/>
                  </a:lnTo>
                  <a:lnTo>
                    <a:pt x="20" y="20"/>
                  </a:lnTo>
                  <a:lnTo>
                    <a:pt x="16" y="21"/>
                  </a:lnTo>
                  <a:lnTo>
                    <a:pt x="11" y="23"/>
                  </a:lnTo>
                  <a:lnTo>
                    <a:pt x="8" y="24"/>
                  </a:lnTo>
                  <a:lnTo>
                    <a:pt x="5" y="25"/>
                  </a:lnTo>
                  <a:lnTo>
                    <a:pt x="2" y="27"/>
                  </a:lnTo>
                  <a:lnTo>
                    <a:pt x="0" y="28"/>
                  </a:lnTo>
                  <a:lnTo>
                    <a:pt x="1" y="26"/>
                  </a:lnTo>
                  <a:lnTo>
                    <a:pt x="2" y="24"/>
                  </a:lnTo>
                  <a:lnTo>
                    <a:pt x="2" y="23"/>
                  </a:lnTo>
                  <a:lnTo>
                    <a:pt x="4" y="20"/>
                  </a:lnTo>
                  <a:lnTo>
                    <a:pt x="7" y="19"/>
                  </a:lnTo>
                  <a:lnTo>
                    <a:pt x="9" y="17"/>
                  </a:lnTo>
                  <a:lnTo>
                    <a:pt x="13" y="15"/>
                  </a:lnTo>
                  <a:lnTo>
                    <a:pt x="19" y="12"/>
                  </a:lnTo>
                  <a:lnTo>
                    <a:pt x="28" y="8"/>
                  </a:lnTo>
                  <a:lnTo>
                    <a:pt x="34" y="6"/>
                  </a:lnTo>
                  <a:lnTo>
                    <a:pt x="41" y="3"/>
                  </a:lnTo>
                  <a:lnTo>
                    <a:pt x="46" y="1"/>
                  </a:lnTo>
                  <a:lnTo>
                    <a:pt x="51" y="0"/>
                  </a:lnTo>
                  <a:lnTo>
                    <a:pt x="55" y="0"/>
                  </a:lnTo>
                  <a:lnTo>
                    <a:pt x="59" y="0"/>
                  </a:lnTo>
                  <a:lnTo>
                    <a:pt x="63" y="0"/>
                  </a:lnTo>
                  <a:lnTo>
                    <a:pt x="67" y="1"/>
                  </a:lnTo>
                  <a:lnTo>
                    <a:pt x="72" y="3"/>
                  </a:lnTo>
                  <a:lnTo>
                    <a:pt x="76" y="6"/>
                  </a:lnTo>
                  <a:lnTo>
                    <a:pt x="81" y="8"/>
                  </a:lnTo>
                  <a:lnTo>
                    <a:pt x="86" y="12"/>
                  </a:lnTo>
                  <a:lnTo>
                    <a:pt x="115" y="31"/>
                  </a:lnTo>
                  <a:lnTo>
                    <a:pt x="138" y="48"/>
                  </a:lnTo>
                  <a:lnTo>
                    <a:pt x="145" y="52"/>
                  </a:lnTo>
                  <a:lnTo>
                    <a:pt x="150" y="55"/>
                  </a:lnTo>
                  <a:lnTo>
                    <a:pt x="155" y="57"/>
                  </a:lnTo>
                  <a:lnTo>
                    <a:pt x="159" y="59"/>
                  </a:lnTo>
                  <a:lnTo>
                    <a:pt x="164" y="61"/>
                  </a:lnTo>
                  <a:lnTo>
                    <a:pt x="168" y="61"/>
                  </a:lnTo>
                  <a:lnTo>
                    <a:pt x="173" y="62"/>
                  </a:lnTo>
                  <a:lnTo>
                    <a:pt x="177" y="62"/>
                  </a:lnTo>
                  <a:lnTo>
                    <a:pt x="181" y="62"/>
                  </a:lnTo>
                  <a:lnTo>
                    <a:pt x="185" y="60"/>
                  </a:lnTo>
                  <a:lnTo>
                    <a:pt x="188" y="59"/>
                  </a:lnTo>
                  <a:lnTo>
                    <a:pt x="191" y="57"/>
                  </a:lnTo>
                  <a:lnTo>
                    <a:pt x="192" y="54"/>
                  </a:lnTo>
                </a:path>
              </a:pathLst>
            </a:custGeom>
            <a:solidFill>
              <a:srgbClr val="FF0000"/>
            </a:solidFill>
            <a:ln w="12700" cap="rnd">
              <a:solidFill>
                <a:srgbClr val="FF0000"/>
              </a:solidFill>
              <a:round/>
              <a:headEnd/>
              <a:tailEnd/>
            </a:ln>
          </p:spPr>
          <p:txBody>
            <a:bodyPr/>
            <a:lstStyle/>
            <a:p>
              <a:endParaRPr lang="en-US"/>
            </a:p>
          </p:txBody>
        </p:sp>
        <p:sp>
          <p:nvSpPr>
            <p:cNvPr id="113703" name="Freeform 122"/>
            <p:cNvSpPr>
              <a:spLocks/>
            </p:cNvSpPr>
            <p:nvPr/>
          </p:nvSpPr>
          <p:spPr bwMode="auto">
            <a:xfrm>
              <a:off x="1436" y="2826"/>
              <a:ext cx="195" cy="87"/>
            </a:xfrm>
            <a:custGeom>
              <a:avLst/>
              <a:gdLst>
                <a:gd name="T0" fmla="*/ 192 w 195"/>
                <a:gd name="T1" fmla="*/ 60 h 87"/>
                <a:gd name="T2" fmla="*/ 188 w 195"/>
                <a:gd name="T3" fmla="*/ 66 h 87"/>
                <a:gd name="T4" fmla="*/ 182 w 195"/>
                <a:gd name="T5" fmla="*/ 72 h 87"/>
                <a:gd name="T6" fmla="*/ 175 w 195"/>
                <a:gd name="T7" fmla="*/ 77 h 87"/>
                <a:gd name="T8" fmla="*/ 164 w 195"/>
                <a:gd name="T9" fmla="*/ 83 h 87"/>
                <a:gd name="T10" fmla="*/ 155 w 195"/>
                <a:gd name="T11" fmla="*/ 85 h 87"/>
                <a:gd name="T12" fmla="*/ 147 w 195"/>
                <a:gd name="T13" fmla="*/ 86 h 87"/>
                <a:gd name="T14" fmla="*/ 139 w 195"/>
                <a:gd name="T15" fmla="*/ 84 h 87"/>
                <a:gd name="T16" fmla="*/ 131 w 195"/>
                <a:gd name="T17" fmla="*/ 81 h 87"/>
                <a:gd name="T18" fmla="*/ 120 w 195"/>
                <a:gd name="T19" fmla="*/ 74 h 87"/>
                <a:gd name="T20" fmla="*/ 66 w 195"/>
                <a:gd name="T21" fmla="*/ 35 h 87"/>
                <a:gd name="T22" fmla="*/ 55 w 195"/>
                <a:gd name="T23" fmla="*/ 28 h 87"/>
                <a:gd name="T24" fmla="*/ 46 w 195"/>
                <a:gd name="T25" fmla="*/ 24 h 87"/>
                <a:gd name="T26" fmla="*/ 37 w 195"/>
                <a:gd name="T27" fmla="*/ 21 h 87"/>
                <a:gd name="T28" fmla="*/ 29 w 195"/>
                <a:gd name="T29" fmla="*/ 21 h 87"/>
                <a:gd name="T30" fmla="*/ 21 w 195"/>
                <a:gd name="T31" fmla="*/ 21 h 87"/>
                <a:gd name="T32" fmla="*/ 12 w 195"/>
                <a:gd name="T33" fmla="*/ 24 h 87"/>
                <a:gd name="T34" fmla="*/ 5 w 195"/>
                <a:gd name="T35" fmla="*/ 27 h 87"/>
                <a:gd name="T36" fmla="*/ 0 w 195"/>
                <a:gd name="T37" fmla="*/ 30 h 87"/>
                <a:gd name="T38" fmla="*/ 1 w 195"/>
                <a:gd name="T39" fmla="*/ 26 h 87"/>
                <a:gd name="T40" fmla="*/ 5 w 195"/>
                <a:gd name="T41" fmla="*/ 22 h 87"/>
                <a:gd name="T42" fmla="*/ 9 w 195"/>
                <a:gd name="T43" fmla="*/ 18 h 87"/>
                <a:gd name="T44" fmla="*/ 21 w 195"/>
                <a:gd name="T45" fmla="*/ 13 h 87"/>
                <a:gd name="T46" fmla="*/ 35 w 195"/>
                <a:gd name="T47" fmla="*/ 6 h 87"/>
                <a:gd name="T48" fmla="*/ 47 w 195"/>
                <a:gd name="T49" fmla="*/ 1 h 87"/>
                <a:gd name="T50" fmla="*/ 55 w 195"/>
                <a:gd name="T51" fmla="*/ 0 h 87"/>
                <a:gd name="T52" fmla="*/ 63 w 195"/>
                <a:gd name="T53" fmla="*/ 1 h 87"/>
                <a:gd name="T54" fmla="*/ 71 w 195"/>
                <a:gd name="T55" fmla="*/ 3 h 87"/>
                <a:gd name="T56" fmla="*/ 80 w 195"/>
                <a:gd name="T57" fmla="*/ 9 h 87"/>
                <a:gd name="T58" fmla="*/ 114 w 195"/>
                <a:gd name="T59" fmla="*/ 32 h 87"/>
                <a:gd name="T60" fmla="*/ 144 w 195"/>
                <a:gd name="T61" fmla="*/ 55 h 87"/>
                <a:gd name="T62" fmla="*/ 154 w 195"/>
                <a:gd name="T63" fmla="*/ 60 h 87"/>
                <a:gd name="T64" fmla="*/ 162 w 195"/>
                <a:gd name="T65" fmla="*/ 63 h 87"/>
                <a:gd name="T66" fmla="*/ 171 w 195"/>
                <a:gd name="T67" fmla="*/ 64 h 87"/>
                <a:gd name="T68" fmla="*/ 179 w 195"/>
                <a:gd name="T69" fmla="*/ 64 h 87"/>
                <a:gd name="T70" fmla="*/ 187 w 195"/>
                <a:gd name="T71" fmla="*/ 61 h 87"/>
                <a:gd name="T72" fmla="*/ 194 w 195"/>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FF0000"/>
            </a:solidFill>
            <a:ln w="12700" cap="rnd">
              <a:solidFill>
                <a:srgbClr val="FF0000"/>
              </a:solidFill>
              <a:round/>
              <a:headEnd/>
              <a:tailEnd/>
            </a:ln>
          </p:spPr>
          <p:txBody>
            <a:bodyPr/>
            <a:lstStyle/>
            <a:p>
              <a:endParaRPr lang="en-US"/>
            </a:p>
          </p:txBody>
        </p:sp>
        <p:sp>
          <p:nvSpPr>
            <p:cNvPr id="113704" name="Freeform 123"/>
            <p:cNvSpPr>
              <a:spLocks/>
            </p:cNvSpPr>
            <p:nvPr/>
          </p:nvSpPr>
          <p:spPr bwMode="auto">
            <a:xfrm>
              <a:off x="1886" y="2607"/>
              <a:ext cx="192" cy="81"/>
            </a:xfrm>
            <a:custGeom>
              <a:avLst/>
              <a:gdLst>
                <a:gd name="T0" fmla="*/ 191 w 192"/>
                <a:gd name="T1" fmla="*/ 56 h 81"/>
                <a:gd name="T2" fmla="*/ 188 w 192"/>
                <a:gd name="T3" fmla="*/ 61 h 81"/>
                <a:gd name="T4" fmla="*/ 183 w 192"/>
                <a:gd name="T5" fmla="*/ 66 h 81"/>
                <a:gd name="T6" fmla="*/ 175 w 192"/>
                <a:gd name="T7" fmla="*/ 72 h 81"/>
                <a:gd name="T8" fmla="*/ 163 w 192"/>
                <a:gd name="T9" fmla="*/ 76 h 81"/>
                <a:gd name="T10" fmla="*/ 153 w 192"/>
                <a:gd name="T11" fmla="*/ 79 h 81"/>
                <a:gd name="T12" fmla="*/ 145 w 192"/>
                <a:gd name="T13" fmla="*/ 80 h 81"/>
                <a:gd name="T14" fmla="*/ 138 w 192"/>
                <a:gd name="T15" fmla="*/ 78 h 81"/>
                <a:gd name="T16" fmla="*/ 130 w 192"/>
                <a:gd name="T17" fmla="*/ 75 h 81"/>
                <a:gd name="T18" fmla="*/ 120 w 192"/>
                <a:gd name="T19" fmla="*/ 69 h 81"/>
                <a:gd name="T20" fmla="*/ 65 w 192"/>
                <a:gd name="T21" fmla="*/ 31 h 81"/>
                <a:gd name="T22" fmla="*/ 54 w 192"/>
                <a:gd name="T23" fmla="*/ 26 h 81"/>
                <a:gd name="T24" fmla="*/ 45 w 192"/>
                <a:gd name="T25" fmla="*/ 21 h 81"/>
                <a:gd name="T26" fmla="*/ 36 w 192"/>
                <a:gd name="T27" fmla="*/ 19 h 81"/>
                <a:gd name="T28" fmla="*/ 28 w 192"/>
                <a:gd name="T29" fmla="*/ 18 h 81"/>
                <a:gd name="T30" fmla="*/ 20 w 192"/>
                <a:gd name="T31" fmla="*/ 19 h 81"/>
                <a:gd name="T32" fmla="*/ 11 w 192"/>
                <a:gd name="T33" fmla="*/ 22 h 81"/>
                <a:gd name="T34" fmla="*/ 5 w 192"/>
                <a:gd name="T35" fmla="*/ 24 h 81"/>
                <a:gd name="T36" fmla="*/ 0 w 192"/>
                <a:gd name="T37" fmla="*/ 27 h 81"/>
                <a:gd name="T38" fmla="*/ 2 w 192"/>
                <a:gd name="T39" fmla="*/ 23 h 81"/>
                <a:gd name="T40" fmla="*/ 4 w 192"/>
                <a:gd name="T41" fmla="*/ 20 h 81"/>
                <a:gd name="T42" fmla="*/ 9 w 192"/>
                <a:gd name="T43" fmla="*/ 16 h 81"/>
                <a:gd name="T44" fmla="*/ 19 w 192"/>
                <a:gd name="T45" fmla="*/ 11 h 81"/>
                <a:gd name="T46" fmla="*/ 34 w 192"/>
                <a:gd name="T47" fmla="*/ 5 h 81"/>
                <a:gd name="T48" fmla="*/ 45 w 192"/>
                <a:gd name="T49" fmla="*/ 1 h 81"/>
                <a:gd name="T50" fmla="*/ 54 w 192"/>
                <a:gd name="T51" fmla="*/ 0 h 81"/>
                <a:gd name="T52" fmla="*/ 62 w 192"/>
                <a:gd name="T53" fmla="*/ 0 h 81"/>
                <a:gd name="T54" fmla="*/ 71 w 192"/>
                <a:gd name="T55" fmla="*/ 3 h 81"/>
                <a:gd name="T56" fmla="*/ 80 w 192"/>
                <a:gd name="T57" fmla="*/ 8 h 81"/>
                <a:gd name="T58" fmla="*/ 113 w 192"/>
                <a:gd name="T59" fmla="*/ 30 h 81"/>
                <a:gd name="T60" fmla="*/ 143 w 192"/>
                <a:gd name="T61" fmla="*/ 50 h 81"/>
                <a:gd name="T62" fmla="*/ 152 w 192"/>
                <a:gd name="T63" fmla="*/ 55 h 81"/>
                <a:gd name="T64" fmla="*/ 161 w 192"/>
                <a:gd name="T65" fmla="*/ 58 h 81"/>
                <a:gd name="T66" fmla="*/ 170 w 192"/>
                <a:gd name="T67" fmla="*/ 59 h 81"/>
                <a:gd name="T68" fmla="*/ 178 w 192"/>
                <a:gd name="T69" fmla="*/ 59 h 81"/>
                <a:gd name="T70" fmla="*/ 185 w 192"/>
                <a:gd name="T71" fmla="*/ 57 h 81"/>
                <a:gd name="T72" fmla="*/ 189 w 192"/>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1"/>
                <a:gd name="T113" fmla="*/ 192 w 192"/>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1">
                  <a:moveTo>
                    <a:pt x="189" y="52"/>
                  </a:moveTo>
                  <a:lnTo>
                    <a:pt x="191" y="56"/>
                  </a:lnTo>
                  <a:lnTo>
                    <a:pt x="189" y="58"/>
                  </a:lnTo>
                  <a:lnTo>
                    <a:pt x="188" y="61"/>
                  </a:lnTo>
                  <a:lnTo>
                    <a:pt x="186" y="63"/>
                  </a:lnTo>
                  <a:lnTo>
                    <a:pt x="183" y="66"/>
                  </a:lnTo>
                  <a:lnTo>
                    <a:pt x="177" y="69"/>
                  </a:lnTo>
                  <a:lnTo>
                    <a:pt x="175" y="72"/>
                  </a:lnTo>
                  <a:lnTo>
                    <a:pt x="169" y="74"/>
                  </a:lnTo>
                  <a:lnTo>
                    <a:pt x="163" y="76"/>
                  </a:lnTo>
                  <a:lnTo>
                    <a:pt x="158" y="77"/>
                  </a:lnTo>
                  <a:lnTo>
                    <a:pt x="153" y="79"/>
                  </a:lnTo>
                  <a:lnTo>
                    <a:pt x="150" y="79"/>
                  </a:lnTo>
                  <a:lnTo>
                    <a:pt x="145" y="80"/>
                  </a:lnTo>
                  <a:lnTo>
                    <a:pt x="142" y="78"/>
                  </a:lnTo>
                  <a:lnTo>
                    <a:pt x="138" y="78"/>
                  </a:lnTo>
                  <a:lnTo>
                    <a:pt x="133" y="77"/>
                  </a:lnTo>
                  <a:lnTo>
                    <a:pt x="130" y="75"/>
                  </a:lnTo>
                  <a:lnTo>
                    <a:pt x="125" y="72"/>
                  </a:lnTo>
                  <a:lnTo>
                    <a:pt x="120" y="69"/>
                  </a:lnTo>
                  <a:lnTo>
                    <a:pt x="92" y="50"/>
                  </a:lnTo>
                  <a:lnTo>
                    <a:pt x="65" y="31"/>
                  </a:lnTo>
                  <a:lnTo>
                    <a:pt x="59" y="28"/>
                  </a:lnTo>
                  <a:lnTo>
                    <a:pt x="54"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0"/>
                  </a:lnTo>
                  <a:lnTo>
                    <a:pt x="136" y="46"/>
                  </a:lnTo>
                  <a:lnTo>
                    <a:pt x="143" y="50"/>
                  </a:lnTo>
                  <a:lnTo>
                    <a:pt x="148" y="53"/>
                  </a:lnTo>
                  <a:lnTo>
                    <a:pt x="152" y="55"/>
                  </a:lnTo>
                  <a:lnTo>
                    <a:pt x="156" y="57"/>
                  </a:lnTo>
                  <a:lnTo>
                    <a:pt x="161" y="58"/>
                  </a:lnTo>
                  <a:lnTo>
                    <a:pt x="165" y="59"/>
                  </a:lnTo>
                  <a:lnTo>
                    <a:pt x="170" y="59"/>
                  </a:lnTo>
                  <a:lnTo>
                    <a:pt x="174" y="59"/>
                  </a:lnTo>
                  <a:lnTo>
                    <a:pt x="178" y="59"/>
                  </a:lnTo>
                  <a:lnTo>
                    <a:pt x="182" y="58"/>
                  </a:lnTo>
                  <a:lnTo>
                    <a:pt x="185" y="57"/>
                  </a:lnTo>
                  <a:lnTo>
                    <a:pt x="188" y="55"/>
                  </a:lnTo>
                  <a:lnTo>
                    <a:pt x="189" y="52"/>
                  </a:lnTo>
                </a:path>
              </a:pathLst>
            </a:custGeom>
            <a:solidFill>
              <a:srgbClr val="FF0000"/>
            </a:solidFill>
            <a:ln w="12700" cap="rnd">
              <a:solidFill>
                <a:srgbClr val="FF0000"/>
              </a:solidFill>
              <a:round/>
              <a:headEnd/>
              <a:tailEnd/>
            </a:ln>
          </p:spPr>
          <p:txBody>
            <a:bodyPr/>
            <a:lstStyle/>
            <a:p>
              <a:endParaRPr lang="en-US"/>
            </a:p>
          </p:txBody>
        </p:sp>
        <p:sp>
          <p:nvSpPr>
            <p:cNvPr id="113705" name="Freeform 124"/>
            <p:cNvSpPr>
              <a:spLocks/>
            </p:cNvSpPr>
            <p:nvPr/>
          </p:nvSpPr>
          <p:spPr bwMode="auto">
            <a:xfrm>
              <a:off x="1734" y="2686"/>
              <a:ext cx="195" cy="81"/>
            </a:xfrm>
            <a:custGeom>
              <a:avLst/>
              <a:gdLst>
                <a:gd name="T0" fmla="*/ 192 w 195"/>
                <a:gd name="T1" fmla="*/ 56 h 81"/>
                <a:gd name="T2" fmla="*/ 188 w 195"/>
                <a:gd name="T3" fmla="*/ 61 h 81"/>
                <a:gd name="T4" fmla="*/ 182 w 195"/>
                <a:gd name="T5" fmla="*/ 67 h 81"/>
                <a:gd name="T6" fmla="*/ 175 w 195"/>
                <a:gd name="T7" fmla="*/ 72 h 81"/>
                <a:gd name="T8" fmla="*/ 164 w 195"/>
                <a:gd name="T9" fmla="*/ 77 h 81"/>
                <a:gd name="T10" fmla="*/ 155 w 195"/>
                <a:gd name="T11" fmla="*/ 79 h 81"/>
                <a:gd name="T12" fmla="*/ 147 w 195"/>
                <a:gd name="T13" fmla="*/ 80 h 81"/>
                <a:gd name="T14" fmla="*/ 139 w 195"/>
                <a:gd name="T15" fmla="*/ 78 h 81"/>
                <a:gd name="T16" fmla="*/ 131 w 195"/>
                <a:gd name="T17" fmla="*/ 75 h 81"/>
                <a:gd name="T18" fmla="*/ 120 w 195"/>
                <a:gd name="T19" fmla="*/ 69 h 81"/>
                <a:gd name="T20" fmla="*/ 66 w 195"/>
                <a:gd name="T21" fmla="*/ 32 h 81"/>
                <a:gd name="T22" fmla="*/ 55 w 195"/>
                <a:gd name="T23" fmla="*/ 26 h 81"/>
                <a:gd name="T24" fmla="*/ 46 w 195"/>
                <a:gd name="T25" fmla="*/ 22 h 81"/>
                <a:gd name="T26" fmla="*/ 37 w 195"/>
                <a:gd name="T27" fmla="*/ 19 h 81"/>
                <a:gd name="T28" fmla="*/ 29 w 195"/>
                <a:gd name="T29" fmla="*/ 19 h 81"/>
                <a:gd name="T30" fmla="*/ 21 w 195"/>
                <a:gd name="T31" fmla="*/ 20 h 81"/>
                <a:gd name="T32" fmla="*/ 12 w 195"/>
                <a:gd name="T33" fmla="*/ 22 h 81"/>
                <a:gd name="T34" fmla="*/ 5 w 195"/>
                <a:gd name="T35" fmla="*/ 25 h 81"/>
                <a:gd name="T36" fmla="*/ 0 w 195"/>
                <a:gd name="T37" fmla="*/ 28 h 81"/>
                <a:gd name="T38" fmla="*/ 1 w 195"/>
                <a:gd name="T39" fmla="*/ 25 h 81"/>
                <a:gd name="T40" fmla="*/ 5 w 195"/>
                <a:gd name="T41" fmla="*/ 20 h 81"/>
                <a:gd name="T42" fmla="*/ 9 w 195"/>
                <a:gd name="T43" fmla="*/ 17 h 81"/>
                <a:gd name="T44" fmla="*/ 21 w 195"/>
                <a:gd name="T45" fmla="*/ 12 h 81"/>
                <a:gd name="T46" fmla="*/ 35 w 195"/>
                <a:gd name="T47" fmla="*/ 5 h 81"/>
                <a:gd name="T48" fmla="*/ 47 w 195"/>
                <a:gd name="T49" fmla="*/ 1 h 81"/>
                <a:gd name="T50" fmla="*/ 55 w 195"/>
                <a:gd name="T51" fmla="*/ 0 h 81"/>
                <a:gd name="T52" fmla="*/ 63 w 195"/>
                <a:gd name="T53" fmla="*/ 1 h 81"/>
                <a:gd name="T54" fmla="*/ 71 w 195"/>
                <a:gd name="T55" fmla="*/ 3 h 81"/>
                <a:gd name="T56" fmla="*/ 80 w 195"/>
                <a:gd name="T57" fmla="*/ 8 h 81"/>
                <a:gd name="T58" fmla="*/ 114 w 195"/>
                <a:gd name="T59" fmla="*/ 30 h 81"/>
                <a:gd name="T60" fmla="*/ 144 w 195"/>
                <a:gd name="T61" fmla="*/ 51 h 81"/>
                <a:gd name="T62" fmla="*/ 154 w 195"/>
                <a:gd name="T63" fmla="*/ 56 h 81"/>
                <a:gd name="T64" fmla="*/ 162 w 195"/>
                <a:gd name="T65" fmla="*/ 59 h 81"/>
                <a:gd name="T66" fmla="*/ 171 w 195"/>
                <a:gd name="T67" fmla="*/ 60 h 81"/>
                <a:gd name="T68" fmla="*/ 179 w 195"/>
                <a:gd name="T69" fmla="*/ 59 h 81"/>
                <a:gd name="T70" fmla="*/ 187 w 195"/>
                <a:gd name="T71" fmla="*/ 57 h 81"/>
                <a:gd name="T72" fmla="*/ 194 w 195"/>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1"/>
                <a:gd name="T113" fmla="*/ 195 w 19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1">
                  <a:moveTo>
                    <a:pt x="194" y="53"/>
                  </a:moveTo>
                  <a:lnTo>
                    <a:pt x="192" y="56"/>
                  </a:lnTo>
                  <a:lnTo>
                    <a:pt x="190" y="58"/>
                  </a:lnTo>
                  <a:lnTo>
                    <a:pt x="188" y="61"/>
                  </a:lnTo>
                  <a:lnTo>
                    <a:pt x="185" y="64"/>
                  </a:lnTo>
                  <a:lnTo>
                    <a:pt x="182" y="67"/>
                  </a:lnTo>
                  <a:lnTo>
                    <a:pt x="179" y="69"/>
                  </a:lnTo>
                  <a:lnTo>
                    <a:pt x="175" y="72"/>
                  </a:lnTo>
                  <a:lnTo>
                    <a:pt x="169" y="75"/>
                  </a:lnTo>
                  <a:lnTo>
                    <a:pt x="164" y="77"/>
                  </a:lnTo>
                  <a:lnTo>
                    <a:pt x="159" y="78"/>
                  </a:lnTo>
                  <a:lnTo>
                    <a:pt x="155" y="79"/>
                  </a:lnTo>
                  <a:lnTo>
                    <a:pt x="151" y="79"/>
                  </a:lnTo>
                  <a:lnTo>
                    <a:pt x="147" y="80"/>
                  </a:lnTo>
                  <a:lnTo>
                    <a:pt x="143" y="79"/>
                  </a:lnTo>
                  <a:lnTo>
                    <a:pt x="139" y="78"/>
                  </a:lnTo>
                  <a:lnTo>
                    <a:pt x="135" y="77"/>
                  </a:lnTo>
                  <a:lnTo>
                    <a:pt x="131" y="75"/>
                  </a:lnTo>
                  <a:lnTo>
                    <a:pt x="125" y="73"/>
                  </a:lnTo>
                  <a:lnTo>
                    <a:pt x="120" y="69"/>
                  </a:lnTo>
                  <a:lnTo>
                    <a:pt x="93" y="51"/>
                  </a:lnTo>
                  <a:lnTo>
                    <a:pt x="66" y="32"/>
                  </a:lnTo>
                  <a:lnTo>
                    <a:pt x="60" y="29"/>
                  </a:lnTo>
                  <a:lnTo>
                    <a:pt x="55" y="26"/>
                  </a:lnTo>
                  <a:lnTo>
                    <a:pt x="51" y="24"/>
                  </a:lnTo>
                  <a:lnTo>
                    <a:pt x="46" y="22"/>
                  </a:lnTo>
                  <a:lnTo>
                    <a:pt x="41" y="20"/>
                  </a:lnTo>
                  <a:lnTo>
                    <a:pt x="37" y="19"/>
                  </a:lnTo>
                  <a:lnTo>
                    <a:pt x="33" y="19"/>
                  </a:lnTo>
                  <a:lnTo>
                    <a:pt x="29" y="19"/>
                  </a:lnTo>
                  <a:lnTo>
                    <a:pt x="24" y="19"/>
                  </a:lnTo>
                  <a:lnTo>
                    <a:pt x="21" y="20"/>
                  </a:lnTo>
                  <a:lnTo>
                    <a:pt x="17" y="21"/>
                  </a:lnTo>
                  <a:lnTo>
                    <a:pt x="12" y="22"/>
                  </a:lnTo>
                  <a:lnTo>
                    <a:pt x="9" y="23"/>
                  </a:lnTo>
                  <a:lnTo>
                    <a:pt x="5" y="25"/>
                  </a:lnTo>
                  <a:lnTo>
                    <a:pt x="3" y="26"/>
                  </a:lnTo>
                  <a:lnTo>
                    <a:pt x="0" y="28"/>
                  </a:lnTo>
                  <a:lnTo>
                    <a:pt x="1" y="26"/>
                  </a:lnTo>
                  <a:lnTo>
                    <a:pt x="1" y="25"/>
                  </a:lnTo>
                  <a:lnTo>
                    <a:pt x="3" y="22"/>
                  </a:lnTo>
                  <a:lnTo>
                    <a:pt x="5" y="20"/>
                  </a:lnTo>
                  <a:lnTo>
                    <a:pt x="7" y="19"/>
                  </a:lnTo>
                  <a:lnTo>
                    <a:pt x="9" y="17"/>
                  </a:lnTo>
                  <a:lnTo>
                    <a:pt x="14" y="15"/>
                  </a:lnTo>
                  <a:lnTo>
                    <a:pt x="21" y="12"/>
                  </a:lnTo>
                  <a:lnTo>
                    <a:pt x="28" y="8"/>
                  </a:lnTo>
                  <a:lnTo>
                    <a:pt x="35" y="5"/>
                  </a:lnTo>
                  <a:lnTo>
                    <a:pt x="42" y="3"/>
                  </a:lnTo>
                  <a:lnTo>
                    <a:pt x="47" y="1"/>
                  </a:lnTo>
                  <a:lnTo>
                    <a:pt x="51" y="0"/>
                  </a:lnTo>
                  <a:lnTo>
                    <a:pt x="55" y="0"/>
                  </a:lnTo>
                  <a:lnTo>
                    <a:pt x="59" y="0"/>
                  </a:lnTo>
                  <a:lnTo>
                    <a:pt x="63" y="1"/>
                  </a:lnTo>
                  <a:lnTo>
                    <a:pt x="67" y="2"/>
                  </a:lnTo>
                  <a:lnTo>
                    <a:pt x="71" y="3"/>
                  </a:lnTo>
                  <a:lnTo>
                    <a:pt x="76" y="6"/>
                  </a:lnTo>
                  <a:lnTo>
                    <a:pt x="80" y="8"/>
                  </a:lnTo>
                  <a:lnTo>
                    <a:pt x="86" y="12"/>
                  </a:lnTo>
                  <a:lnTo>
                    <a:pt x="114" y="30"/>
                  </a:lnTo>
                  <a:lnTo>
                    <a:pt x="138" y="47"/>
                  </a:lnTo>
                  <a:lnTo>
                    <a:pt x="144" y="51"/>
                  </a:lnTo>
                  <a:lnTo>
                    <a:pt x="149" y="54"/>
                  </a:lnTo>
                  <a:lnTo>
                    <a:pt x="154" y="56"/>
                  </a:lnTo>
                  <a:lnTo>
                    <a:pt x="158" y="57"/>
                  </a:lnTo>
                  <a:lnTo>
                    <a:pt x="162" y="59"/>
                  </a:lnTo>
                  <a:lnTo>
                    <a:pt x="167" y="59"/>
                  </a:lnTo>
                  <a:lnTo>
                    <a:pt x="171" y="60"/>
                  </a:lnTo>
                  <a:lnTo>
                    <a:pt x="176" y="59"/>
                  </a:lnTo>
                  <a:lnTo>
                    <a:pt x="179" y="59"/>
                  </a:lnTo>
                  <a:lnTo>
                    <a:pt x="183" y="58"/>
                  </a:lnTo>
                  <a:lnTo>
                    <a:pt x="187" y="57"/>
                  </a:lnTo>
                  <a:lnTo>
                    <a:pt x="189" y="55"/>
                  </a:lnTo>
                  <a:lnTo>
                    <a:pt x="194" y="53"/>
                  </a:lnTo>
                </a:path>
              </a:pathLst>
            </a:custGeom>
            <a:solidFill>
              <a:srgbClr val="FF0000"/>
            </a:solidFill>
            <a:ln w="12700" cap="rnd">
              <a:solidFill>
                <a:srgbClr val="FF0000"/>
              </a:solidFill>
              <a:round/>
              <a:headEnd/>
              <a:tailEnd/>
            </a:ln>
          </p:spPr>
          <p:txBody>
            <a:bodyPr/>
            <a:lstStyle/>
            <a:p>
              <a:endParaRPr lang="en-US"/>
            </a:p>
          </p:txBody>
        </p:sp>
        <p:sp>
          <p:nvSpPr>
            <p:cNvPr id="113706" name="Freeform 125"/>
            <p:cNvSpPr>
              <a:spLocks/>
            </p:cNvSpPr>
            <p:nvPr/>
          </p:nvSpPr>
          <p:spPr bwMode="auto">
            <a:xfrm>
              <a:off x="2185" y="2458"/>
              <a:ext cx="191" cy="86"/>
            </a:xfrm>
            <a:custGeom>
              <a:avLst/>
              <a:gdLst>
                <a:gd name="T0" fmla="*/ 190 w 191"/>
                <a:gd name="T1" fmla="*/ 59 h 86"/>
                <a:gd name="T2" fmla="*/ 187 w 191"/>
                <a:gd name="T3" fmla="*/ 65 h 86"/>
                <a:gd name="T4" fmla="*/ 182 w 191"/>
                <a:gd name="T5" fmla="*/ 70 h 86"/>
                <a:gd name="T6" fmla="*/ 174 w 191"/>
                <a:gd name="T7" fmla="*/ 76 h 86"/>
                <a:gd name="T8" fmla="*/ 162 w 191"/>
                <a:gd name="T9" fmla="*/ 81 h 86"/>
                <a:gd name="T10" fmla="*/ 152 w 191"/>
                <a:gd name="T11" fmla="*/ 84 h 86"/>
                <a:gd name="T12" fmla="*/ 144 w 191"/>
                <a:gd name="T13" fmla="*/ 85 h 86"/>
                <a:gd name="T14" fmla="*/ 137 w 191"/>
                <a:gd name="T15" fmla="*/ 83 h 86"/>
                <a:gd name="T16" fmla="*/ 129 w 191"/>
                <a:gd name="T17" fmla="*/ 80 h 86"/>
                <a:gd name="T18" fmla="*/ 120 w 191"/>
                <a:gd name="T19" fmla="*/ 73 h 86"/>
                <a:gd name="T20" fmla="*/ 64 w 191"/>
                <a:gd name="T21" fmla="*/ 33 h 86"/>
                <a:gd name="T22" fmla="*/ 54 w 191"/>
                <a:gd name="T23" fmla="*/ 28 h 86"/>
                <a:gd name="T24" fmla="*/ 45 w 191"/>
                <a:gd name="T25" fmla="*/ 23 h 86"/>
                <a:gd name="T26" fmla="*/ 36 w 191"/>
                <a:gd name="T27" fmla="*/ 20 h 86"/>
                <a:gd name="T28" fmla="*/ 28 w 191"/>
                <a:gd name="T29" fmla="*/ 19 h 86"/>
                <a:gd name="T30" fmla="*/ 20 w 191"/>
                <a:gd name="T31" fmla="*/ 20 h 86"/>
                <a:gd name="T32" fmla="*/ 11 w 191"/>
                <a:gd name="T33" fmla="*/ 23 h 86"/>
                <a:gd name="T34" fmla="*/ 5 w 191"/>
                <a:gd name="T35" fmla="*/ 25 h 86"/>
                <a:gd name="T36" fmla="*/ 0 w 191"/>
                <a:gd name="T37" fmla="*/ 29 h 86"/>
                <a:gd name="T38" fmla="*/ 2 w 191"/>
                <a:gd name="T39" fmla="*/ 25 h 86"/>
                <a:gd name="T40" fmla="*/ 4 w 191"/>
                <a:gd name="T41" fmla="*/ 21 h 86"/>
                <a:gd name="T42" fmla="*/ 9 w 191"/>
                <a:gd name="T43" fmla="*/ 18 h 86"/>
                <a:gd name="T44" fmla="*/ 19 w 191"/>
                <a:gd name="T45" fmla="*/ 12 h 86"/>
                <a:gd name="T46" fmla="*/ 34 w 191"/>
                <a:gd name="T47" fmla="*/ 6 h 86"/>
                <a:gd name="T48" fmla="*/ 45 w 191"/>
                <a:gd name="T49" fmla="*/ 1 h 86"/>
                <a:gd name="T50" fmla="*/ 54 w 191"/>
                <a:gd name="T51" fmla="*/ 0 h 86"/>
                <a:gd name="T52" fmla="*/ 62 w 191"/>
                <a:gd name="T53" fmla="*/ 0 h 86"/>
                <a:gd name="T54" fmla="*/ 70 w 191"/>
                <a:gd name="T55" fmla="*/ 3 h 86"/>
                <a:gd name="T56" fmla="*/ 79 w 191"/>
                <a:gd name="T57" fmla="*/ 9 h 86"/>
                <a:gd name="T58" fmla="*/ 112 w 191"/>
                <a:gd name="T59" fmla="*/ 32 h 86"/>
                <a:gd name="T60" fmla="*/ 142 w 191"/>
                <a:gd name="T61" fmla="*/ 54 h 86"/>
                <a:gd name="T62" fmla="*/ 151 w 191"/>
                <a:gd name="T63" fmla="*/ 58 h 86"/>
                <a:gd name="T64" fmla="*/ 160 w 191"/>
                <a:gd name="T65" fmla="*/ 62 h 86"/>
                <a:gd name="T66" fmla="*/ 169 w 191"/>
                <a:gd name="T67" fmla="*/ 63 h 86"/>
                <a:gd name="T68" fmla="*/ 177 w 191"/>
                <a:gd name="T69" fmla="*/ 63 h 86"/>
                <a:gd name="T70" fmla="*/ 184 w 191"/>
                <a:gd name="T71" fmla="*/ 60 h 86"/>
                <a:gd name="T72" fmla="*/ 188 w 191"/>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86"/>
                <a:gd name="T113" fmla="*/ 191 w 191"/>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86">
                  <a:moveTo>
                    <a:pt x="188" y="55"/>
                  </a:moveTo>
                  <a:lnTo>
                    <a:pt x="190" y="59"/>
                  </a:lnTo>
                  <a:lnTo>
                    <a:pt x="188" y="62"/>
                  </a:lnTo>
                  <a:lnTo>
                    <a:pt x="187" y="65"/>
                  </a:lnTo>
                  <a:lnTo>
                    <a:pt x="185" y="67"/>
                  </a:lnTo>
                  <a:lnTo>
                    <a:pt x="182" y="70"/>
                  </a:lnTo>
                  <a:lnTo>
                    <a:pt x="176" y="74"/>
                  </a:lnTo>
                  <a:lnTo>
                    <a:pt x="174" y="76"/>
                  </a:lnTo>
                  <a:lnTo>
                    <a:pt x="168" y="78"/>
                  </a:lnTo>
                  <a:lnTo>
                    <a:pt x="162" y="81"/>
                  </a:lnTo>
                  <a:lnTo>
                    <a:pt x="157" y="82"/>
                  </a:lnTo>
                  <a:lnTo>
                    <a:pt x="152" y="84"/>
                  </a:lnTo>
                  <a:lnTo>
                    <a:pt x="149" y="84"/>
                  </a:lnTo>
                  <a:lnTo>
                    <a:pt x="144" y="85"/>
                  </a:lnTo>
                  <a:lnTo>
                    <a:pt x="141" y="83"/>
                  </a:lnTo>
                  <a:lnTo>
                    <a:pt x="137" y="83"/>
                  </a:lnTo>
                  <a:lnTo>
                    <a:pt x="132" y="82"/>
                  </a:lnTo>
                  <a:lnTo>
                    <a:pt x="129" y="80"/>
                  </a:lnTo>
                  <a:lnTo>
                    <a:pt x="125" y="77"/>
                  </a:lnTo>
                  <a:lnTo>
                    <a:pt x="120" y="73"/>
                  </a:lnTo>
                  <a:lnTo>
                    <a:pt x="91" y="53"/>
                  </a:lnTo>
                  <a:lnTo>
                    <a:pt x="64"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0" y="3"/>
                  </a:lnTo>
                  <a:lnTo>
                    <a:pt x="74" y="6"/>
                  </a:lnTo>
                  <a:lnTo>
                    <a:pt x="79" y="9"/>
                  </a:lnTo>
                  <a:lnTo>
                    <a:pt x="84" y="12"/>
                  </a:lnTo>
                  <a:lnTo>
                    <a:pt x="112" y="32"/>
                  </a:lnTo>
                  <a:lnTo>
                    <a:pt x="135" y="49"/>
                  </a:lnTo>
                  <a:lnTo>
                    <a:pt x="142" y="54"/>
                  </a:lnTo>
                  <a:lnTo>
                    <a:pt x="147" y="56"/>
                  </a:lnTo>
                  <a:lnTo>
                    <a:pt x="151" y="58"/>
                  </a:lnTo>
                  <a:lnTo>
                    <a:pt x="155" y="60"/>
                  </a:lnTo>
                  <a:lnTo>
                    <a:pt x="160" y="62"/>
                  </a:lnTo>
                  <a:lnTo>
                    <a:pt x="164" y="63"/>
                  </a:lnTo>
                  <a:lnTo>
                    <a:pt x="169" y="63"/>
                  </a:lnTo>
                  <a:lnTo>
                    <a:pt x="173" y="63"/>
                  </a:lnTo>
                  <a:lnTo>
                    <a:pt x="177" y="63"/>
                  </a:lnTo>
                  <a:lnTo>
                    <a:pt x="181" y="61"/>
                  </a:lnTo>
                  <a:lnTo>
                    <a:pt x="184" y="60"/>
                  </a:lnTo>
                  <a:lnTo>
                    <a:pt x="187" y="58"/>
                  </a:lnTo>
                  <a:lnTo>
                    <a:pt x="188" y="55"/>
                  </a:lnTo>
                </a:path>
              </a:pathLst>
            </a:custGeom>
            <a:solidFill>
              <a:srgbClr val="FF0000"/>
            </a:solidFill>
            <a:ln w="12700" cap="rnd">
              <a:solidFill>
                <a:srgbClr val="FF0000"/>
              </a:solidFill>
              <a:round/>
              <a:headEnd/>
              <a:tailEnd/>
            </a:ln>
          </p:spPr>
          <p:txBody>
            <a:bodyPr/>
            <a:lstStyle/>
            <a:p>
              <a:endParaRPr lang="en-US"/>
            </a:p>
          </p:txBody>
        </p:sp>
        <p:sp>
          <p:nvSpPr>
            <p:cNvPr id="113707" name="Freeform 126"/>
            <p:cNvSpPr>
              <a:spLocks/>
            </p:cNvSpPr>
            <p:nvPr/>
          </p:nvSpPr>
          <p:spPr bwMode="auto">
            <a:xfrm>
              <a:off x="2032" y="2534"/>
              <a:ext cx="196" cy="85"/>
            </a:xfrm>
            <a:custGeom>
              <a:avLst/>
              <a:gdLst>
                <a:gd name="T0" fmla="*/ 193 w 196"/>
                <a:gd name="T1" fmla="*/ 59 h 85"/>
                <a:gd name="T2" fmla="*/ 189 w 196"/>
                <a:gd name="T3" fmla="*/ 64 h 85"/>
                <a:gd name="T4" fmla="*/ 183 w 196"/>
                <a:gd name="T5" fmla="*/ 70 h 85"/>
                <a:gd name="T6" fmla="*/ 176 w 196"/>
                <a:gd name="T7" fmla="*/ 76 h 85"/>
                <a:gd name="T8" fmla="*/ 165 w 196"/>
                <a:gd name="T9" fmla="*/ 81 h 85"/>
                <a:gd name="T10" fmla="*/ 156 w 196"/>
                <a:gd name="T11" fmla="*/ 83 h 85"/>
                <a:gd name="T12" fmla="*/ 147 w 196"/>
                <a:gd name="T13" fmla="*/ 84 h 85"/>
                <a:gd name="T14" fmla="*/ 139 w 196"/>
                <a:gd name="T15" fmla="*/ 82 h 85"/>
                <a:gd name="T16" fmla="*/ 131 w 196"/>
                <a:gd name="T17" fmla="*/ 79 h 85"/>
                <a:gd name="T18" fmla="*/ 121 w 196"/>
                <a:gd name="T19" fmla="*/ 73 h 85"/>
                <a:gd name="T20" fmla="*/ 66 w 196"/>
                <a:gd name="T21" fmla="*/ 34 h 85"/>
                <a:gd name="T22" fmla="*/ 56 w 196"/>
                <a:gd name="T23" fmla="*/ 28 h 85"/>
                <a:gd name="T24" fmla="*/ 47 w 196"/>
                <a:gd name="T25" fmla="*/ 23 h 85"/>
                <a:gd name="T26" fmla="*/ 37 w 196"/>
                <a:gd name="T27" fmla="*/ 20 h 85"/>
                <a:gd name="T28" fmla="*/ 29 w 196"/>
                <a:gd name="T29" fmla="*/ 20 h 85"/>
                <a:gd name="T30" fmla="*/ 21 w 196"/>
                <a:gd name="T31" fmla="*/ 21 h 85"/>
                <a:gd name="T32" fmla="*/ 12 w 196"/>
                <a:gd name="T33" fmla="*/ 23 h 85"/>
                <a:gd name="T34" fmla="*/ 5 w 196"/>
                <a:gd name="T35" fmla="*/ 26 h 85"/>
                <a:gd name="T36" fmla="*/ 0 w 196"/>
                <a:gd name="T37" fmla="*/ 29 h 85"/>
                <a:gd name="T38" fmla="*/ 1 w 196"/>
                <a:gd name="T39" fmla="*/ 26 h 85"/>
                <a:gd name="T40" fmla="*/ 5 w 196"/>
                <a:gd name="T41" fmla="*/ 21 h 85"/>
                <a:gd name="T42" fmla="*/ 9 w 196"/>
                <a:gd name="T43" fmla="*/ 18 h 85"/>
                <a:gd name="T44" fmla="*/ 21 w 196"/>
                <a:gd name="T45" fmla="*/ 13 h 85"/>
                <a:gd name="T46" fmla="*/ 35 w 196"/>
                <a:gd name="T47" fmla="*/ 6 h 85"/>
                <a:gd name="T48" fmla="*/ 47 w 196"/>
                <a:gd name="T49" fmla="*/ 1 h 85"/>
                <a:gd name="T50" fmla="*/ 55 w 196"/>
                <a:gd name="T51" fmla="*/ 0 h 85"/>
                <a:gd name="T52" fmla="*/ 63 w 196"/>
                <a:gd name="T53" fmla="*/ 1 h 85"/>
                <a:gd name="T54" fmla="*/ 71 w 196"/>
                <a:gd name="T55" fmla="*/ 3 h 85"/>
                <a:gd name="T56" fmla="*/ 81 w 196"/>
                <a:gd name="T57" fmla="*/ 9 h 85"/>
                <a:gd name="T58" fmla="*/ 114 w 196"/>
                <a:gd name="T59" fmla="*/ 31 h 85"/>
                <a:gd name="T60" fmla="*/ 145 w 196"/>
                <a:gd name="T61" fmla="*/ 53 h 85"/>
                <a:gd name="T62" fmla="*/ 154 w 196"/>
                <a:gd name="T63" fmla="*/ 59 h 85"/>
                <a:gd name="T64" fmla="*/ 163 w 196"/>
                <a:gd name="T65" fmla="*/ 62 h 85"/>
                <a:gd name="T66" fmla="*/ 172 w 196"/>
                <a:gd name="T67" fmla="*/ 63 h 85"/>
                <a:gd name="T68" fmla="*/ 180 w 196"/>
                <a:gd name="T69" fmla="*/ 62 h 85"/>
                <a:gd name="T70" fmla="*/ 188 w 196"/>
                <a:gd name="T71" fmla="*/ 60 h 85"/>
                <a:gd name="T72" fmla="*/ 195 w 196"/>
                <a:gd name="T73" fmla="*/ 56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5"/>
                <a:gd name="T113" fmla="*/ 196 w 196"/>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5">
                  <a:moveTo>
                    <a:pt x="195" y="56"/>
                  </a:moveTo>
                  <a:lnTo>
                    <a:pt x="193" y="59"/>
                  </a:lnTo>
                  <a:lnTo>
                    <a:pt x="191" y="61"/>
                  </a:lnTo>
                  <a:lnTo>
                    <a:pt x="189" y="64"/>
                  </a:lnTo>
                  <a:lnTo>
                    <a:pt x="186" y="67"/>
                  </a:lnTo>
                  <a:lnTo>
                    <a:pt x="183" y="70"/>
                  </a:lnTo>
                  <a:lnTo>
                    <a:pt x="180" y="73"/>
                  </a:lnTo>
                  <a:lnTo>
                    <a:pt x="176" y="76"/>
                  </a:lnTo>
                  <a:lnTo>
                    <a:pt x="170" y="78"/>
                  </a:lnTo>
                  <a:lnTo>
                    <a:pt x="165" y="81"/>
                  </a:lnTo>
                  <a:lnTo>
                    <a:pt x="160" y="82"/>
                  </a:lnTo>
                  <a:lnTo>
                    <a:pt x="156" y="83"/>
                  </a:lnTo>
                  <a:lnTo>
                    <a:pt x="152" y="83"/>
                  </a:lnTo>
                  <a:lnTo>
                    <a:pt x="147" y="84"/>
                  </a:lnTo>
                  <a:lnTo>
                    <a:pt x="144" y="83"/>
                  </a:lnTo>
                  <a:lnTo>
                    <a:pt x="139" y="82"/>
                  </a:lnTo>
                  <a:lnTo>
                    <a:pt x="136" y="81"/>
                  </a:lnTo>
                  <a:lnTo>
                    <a:pt x="131" y="79"/>
                  </a:lnTo>
                  <a:lnTo>
                    <a:pt x="126" y="77"/>
                  </a:lnTo>
                  <a:lnTo>
                    <a:pt x="121" y="73"/>
                  </a:lnTo>
                  <a:lnTo>
                    <a:pt x="94" y="53"/>
                  </a:lnTo>
                  <a:lnTo>
                    <a:pt x="66" y="34"/>
                  </a:lnTo>
                  <a:lnTo>
                    <a:pt x="60" y="30"/>
                  </a:lnTo>
                  <a:lnTo>
                    <a:pt x="56" y="28"/>
                  </a:lnTo>
                  <a:lnTo>
                    <a:pt x="51" y="25"/>
                  </a:lnTo>
                  <a:lnTo>
                    <a:pt x="47" y="23"/>
                  </a:lnTo>
                  <a:lnTo>
                    <a:pt x="41" y="21"/>
                  </a:lnTo>
                  <a:lnTo>
                    <a:pt x="37" y="20"/>
                  </a:lnTo>
                  <a:lnTo>
                    <a:pt x="33" y="20"/>
                  </a:lnTo>
                  <a:lnTo>
                    <a:pt x="29" y="20"/>
                  </a:lnTo>
                  <a:lnTo>
                    <a:pt x="24" y="20"/>
                  </a:lnTo>
                  <a:lnTo>
                    <a:pt x="21" y="21"/>
                  </a:lnTo>
                  <a:lnTo>
                    <a:pt x="17" y="22"/>
                  </a:lnTo>
                  <a:lnTo>
                    <a:pt x="12" y="23"/>
                  </a:lnTo>
                  <a:lnTo>
                    <a:pt x="9" y="24"/>
                  </a:lnTo>
                  <a:lnTo>
                    <a:pt x="5" y="26"/>
                  </a:lnTo>
                  <a:lnTo>
                    <a:pt x="3" y="27"/>
                  </a:lnTo>
                  <a:lnTo>
                    <a:pt x="0" y="29"/>
                  </a:lnTo>
                  <a:lnTo>
                    <a:pt x="1" y="27"/>
                  </a:lnTo>
                  <a:lnTo>
                    <a:pt x="1" y="26"/>
                  </a:lnTo>
                  <a:lnTo>
                    <a:pt x="3" y="23"/>
                  </a:lnTo>
                  <a:lnTo>
                    <a:pt x="5" y="21"/>
                  </a:lnTo>
                  <a:lnTo>
                    <a:pt x="7" y="20"/>
                  </a:lnTo>
                  <a:lnTo>
                    <a:pt x="9" y="18"/>
                  </a:lnTo>
                  <a:lnTo>
                    <a:pt x="14" y="15"/>
                  </a:lnTo>
                  <a:lnTo>
                    <a:pt x="21" y="13"/>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9"/>
                  </a:lnTo>
                  <a:lnTo>
                    <a:pt x="159" y="60"/>
                  </a:lnTo>
                  <a:lnTo>
                    <a:pt x="163" y="62"/>
                  </a:lnTo>
                  <a:lnTo>
                    <a:pt x="168" y="62"/>
                  </a:lnTo>
                  <a:lnTo>
                    <a:pt x="172" y="63"/>
                  </a:lnTo>
                  <a:lnTo>
                    <a:pt x="177" y="62"/>
                  </a:lnTo>
                  <a:lnTo>
                    <a:pt x="180" y="62"/>
                  </a:lnTo>
                  <a:lnTo>
                    <a:pt x="184" y="61"/>
                  </a:lnTo>
                  <a:lnTo>
                    <a:pt x="188" y="60"/>
                  </a:lnTo>
                  <a:lnTo>
                    <a:pt x="190" y="58"/>
                  </a:lnTo>
                  <a:lnTo>
                    <a:pt x="195" y="56"/>
                  </a:lnTo>
                </a:path>
              </a:pathLst>
            </a:custGeom>
            <a:solidFill>
              <a:srgbClr val="FF0000"/>
            </a:solidFill>
            <a:ln w="12700" cap="rnd">
              <a:solidFill>
                <a:srgbClr val="FF0000"/>
              </a:solidFill>
              <a:round/>
              <a:headEnd/>
              <a:tailEnd/>
            </a:ln>
          </p:spPr>
          <p:txBody>
            <a:bodyPr/>
            <a:lstStyle/>
            <a:p>
              <a:endParaRPr lang="en-US"/>
            </a:p>
          </p:txBody>
        </p:sp>
        <p:sp>
          <p:nvSpPr>
            <p:cNvPr id="113708" name="Freeform 127"/>
            <p:cNvSpPr>
              <a:spLocks/>
            </p:cNvSpPr>
            <p:nvPr/>
          </p:nvSpPr>
          <p:spPr bwMode="auto">
            <a:xfrm>
              <a:off x="2484" y="2311"/>
              <a:ext cx="193" cy="87"/>
            </a:xfrm>
            <a:custGeom>
              <a:avLst/>
              <a:gdLst>
                <a:gd name="T0" fmla="*/ 192 w 193"/>
                <a:gd name="T1" fmla="*/ 60 h 87"/>
                <a:gd name="T2" fmla="*/ 189 w 193"/>
                <a:gd name="T3" fmla="*/ 65 h 87"/>
                <a:gd name="T4" fmla="*/ 184 w 193"/>
                <a:gd name="T5" fmla="*/ 71 h 87"/>
                <a:gd name="T6" fmla="*/ 176 w 193"/>
                <a:gd name="T7" fmla="*/ 77 h 87"/>
                <a:gd name="T8" fmla="*/ 164 w 193"/>
                <a:gd name="T9" fmla="*/ 82 h 87"/>
                <a:gd name="T10" fmla="*/ 154 w 193"/>
                <a:gd name="T11" fmla="*/ 85 h 87"/>
                <a:gd name="T12" fmla="*/ 146 w 193"/>
                <a:gd name="T13" fmla="*/ 86 h 87"/>
                <a:gd name="T14" fmla="*/ 138 w 193"/>
                <a:gd name="T15" fmla="*/ 84 h 87"/>
                <a:gd name="T16" fmla="*/ 130 w 193"/>
                <a:gd name="T17" fmla="*/ 81 h 87"/>
                <a:gd name="T18" fmla="*/ 121 w 193"/>
                <a:gd name="T19" fmla="*/ 74 h 87"/>
                <a:gd name="T20" fmla="*/ 65 w 193"/>
                <a:gd name="T21" fmla="*/ 34 h 87"/>
                <a:gd name="T22" fmla="*/ 55 w 193"/>
                <a:gd name="T23" fmla="*/ 28 h 87"/>
                <a:gd name="T24" fmla="*/ 45 w 193"/>
                <a:gd name="T25" fmla="*/ 23 h 87"/>
                <a:gd name="T26" fmla="*/ 36 w 193"/>
                <a:gd name="T27" fmla="*/ 20 h 87"/>
                <a:gd name="T28" fmla="*/ 28 w 193"/>
                <a:gd name="T29" fmla="*/ 20 h 87"/>
                <a:gd name="T30" fmla="*/ 20 w 193"/>
                <a:gd name="T31" fmla="*/ 21 h 87"/>
                <a:gd name="T32" fmla="*/ 11 w 193"/>
                <a:gd name="T33" fmla="*/ 24 h 87"/>
                <a:gd name="T34" fmla="*/ 5 w 193"/>
                <a:gd name="T35" fmla="*/ 25 h 87"/>
                <a:gd name="T36" fmla="*/ 0 w 193"/>
                <a:gd name="T37" fmla="*/ 29 h 87"/>
                <a:gd name="T38" fmla="*/ 2 w 193"/>
                <a:gd name="T39" fmla="*/ 25 h 87"/>
                <a:gd name="T40" fmla="*/ 4 w 193"/>
                <a:gd name="T41" fmla="*/ 21 h 87"/>
                <a:gd name="T42" fmla="*/ 9 w 193"/>
                <a:gd name="T43" fmla="*/ 18 h 87"/>
                <a:gd name="T44" fmla="*/ 19 w 193"/>
                <a:gd name="T45" fmla="*/ 12 h 87"/>
                <a:gd name="T46" fmla="*/ 34 w 193"/>
                <a:gd name="T47" fmla="*/ 6 h 87"/>
                <a:gd name="T48" fmla="*/ 46 w 193"/>
                <a:gd name="T49" fmla="*/ 1 h 87"/>
                <a:gd name="T50" fmla="*/ 55 w 193"/>
                <a:gd name="T51" fmla="*/ 0 h 87"/>
                <a:gd name="T52" fmla="*/ 62 w 193"/>
                <a:gd name="T53" fmla="*/ 0 h 87"/>
                <a:gd name="T54" fmla="*/ 71 w 193"/>
                <a:gd name="T55" fmla="*/ 3 h 87"/>
                <a:gd name="T56" fmla="*/ 80 w 193"/>
                <a:gd name="T57" fmla="*/ 9 h 87"/>
                <a:gd name="T58" fmla="*/ 113 w 193"/>
                <a:gd name="T59" fmla="*/ 33 h 87"/>
                <a:gd name="T60" fmla="*/ 144 w 193"/>
                <a:gd name="T61" fmla="*/ 54 h 87"/>
                <a:gd name="T62" fmla="*/ 153 w 193"/>
                <a:gd name="T63" fmla="*/ 59 h 87"/>
                <a:gd name="T64" fmla="*/ 162 w 193"/>
                <a:gd name="T65" fmla="*/ 63 h 87"/>
                <a:gd name="T66" fmla="*/ 171 w 193"/>
                <a:gd name="T67" fmla="*/ 64 h 87"/>
                <a:gd name="T68" fmla="*/ 179 w 193"/>
                <a:gd name="T69" fmla="*/ 64 h 87"/>
                <a:gd name="T70" fmla="*/ 186 w 193"/>
                <a:gd name="T71" fmla="*/ 61 h 87"/>
                <a:gd name="T72" fmla="*/ 190 w 193"/>
                <a:gd name="T73" fmla="*/ 56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7"/>
                <a:gd name="T113" fmla="*/ 193 w 193"/>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7">
                  <a:moveTo>
                    <a:pt x="190" y="56"/>
                  </a:moveTo>
                  <a:lnTo>
                    <a:pt x="192" y="60"/>
                  </a:lnTo>
                  <a:lnTo>
                    <a:pt x="190" y="63"/>
                  </a:lnTo>
                  <a:lnTo>
                    <a:pt x="189" y="65"/>
                  </a:lnTo>
                  <a:lnTo>
                    <a:pt x="187" y="68"/>
                  </a:lnTo>
                  <a:lnTo>
                    <a:pt x="184" y="71"/>
                  </a:lnTo>
                  <a:lnTo>
                    <a:pt x="178" y="74"/>
                  </a:lnTo>
                  <a:lnTo>
                    <a:pt x="176" y="77"/>
                  </a:lnTo>
                  <a:lnTo>
                    <a:pt x="170" y="79"/>
                  </a:lnTo>
                  <a:lnTo>
                    <a:pt x="164" y="82"/>
                  </a:lnTo>
                  <a:lnTo>
                    <a:pt x="159" y="83"/>
                  </a:lnTo>
                  <a:lnTo>
                    <a:pt x="154" y="85"/>
                  </a:lnTo>
                  <a:lnTo>
                    <a:pt x="150" y="85"/>
                  </a:lnTo>
                  <a:lnTo>
                    <a:pt x="146" y="86"/>
                  </a:lnTo>
                  <a:lnTo>
                    <a:pt x="142" y="84"/>
                  </a:lnTo>
                  <a:lnTo>
                    <a:pt x="138" y="84"/>
                  </a:lnTo>
                  <a:lnTo>
                    <a:pt x="134" y="83"/>
                  </a:lnTo>
                  <a:lnTo>
                    <a:pt x="130" y="81"/>
                  </a:lnTo>
                  <a:lnTo>
                    <a:pt x="126" y="78"/>
                  </a:lnTo>
                  <a:lnTo>
                    <a:pt x="121" y="74"/>
                  </a:lnTo>
                  <a:lnTo>
                    <a:pt x="92" y="54"/>
                  </a:lnTo>
                  <a:lnTo>
                    <a:pt x="65" y="34"/>
                  </a:lnTo>
                  <a:lnTo>
                    <a:pt x="60" y="30"/>
                  </a:lnTo>
                  <a:lnTo>
                    <a:pt x="55" y="28"/>
                  </a:lnTo>
                  <a:lnTo>
                    <a:pt x="50" y="25"/>
                  </a:lnTo>
                  <a:lnTo>
                    <a:pt x="45" y="23"/>
                  </a:lnTo>
                  <a:lnTo>
                    <a:pt x="41" y="21"/>
                  </a:lnTo>
                  <a:lnTo>
                    <a:pt x="36" y="20"/>
                  </a:lnTo>
                  <a:lnTo>
                    <a:pt x="31" y="20"/>
                  </a:lnTo>
                  <a:lnTo>
                    <a:pt x="28" y="20"/>
                  </a:lnTo>
                  <a:lnTo>
                    <a:pt x="24" y="20"/>
                  </a:lnTo>
                  <a:lnTo>
                    <a:pt x="20" y="21"/>
                  </a:lnTo>
                  <a:lnTo>
                    <a:pt x="16" y="22"/>
                  </a:lnTo>
                  <a:lnTo>
                    <a:pt x="11" y="24"/>
                  </a:lnTo>
                  <a:lnTo>
                    <a:pt x="8" y="24"/>
                  </a:lnTo>
                  <a:lnTo>
                    <a:pt x="5" y="25"/>
                  </a:lnTo>
                  <a:lnTo>
                    <a:pt x="2" y="28"/>
                  </a:lnTo>
                  <a:lnTo>
                    <a:pt x="0" y="29"/>
                  </a:lnTo>
                  <a:lnTo>
                    <a:pt x="1" y="27"/>
                  </a:lnTo>
                  <a:lnTo>
                    <a:pt x="2" y="25"/>
                  </a:lnTo>
                  <a:lnTo>
                    <a:pt x="2" y="24"/>
                  </a:lnTo>
                  <a:lnTo>
                    <a:pt x="4" y="21"/>
                  </a:lnTo>
                  <a:lnTo>
                    <a:pt x="7" y="20"/>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3"/>
                  </a:lnTo>
                  <a:lnTo>
                    <a:pt x="137" y="50"/>
                  </a:lnTo>
                  <a:lnTo>
                    <a:pt x="144" y="54"/>
                  </a:lnTo>
                  <a:lnTo>
                    <a:pt x="148" y="57"/>
                  </a:lnTo>
                  <a:lnTo>
                    <a:pt x="153" y="59"/>
                  </a:lnTo>
                  <a:lnTo>
                    <a:pt x="157" y="61"/>
                  </a:lnTo>
                  <a:lnTo>
                    <a:pt x="162" y="63"/>
                  </a:lnTo>
                  <a:lnTo>
                    <a:pt x="166" y="63"/>
                  </a:lnTo>
                  <a:lnTo>
                    <a:pt x="171" y="64"/>
                  </a:lnTo>
                  <a:lnTo>
                    <a:pt x="175" y="64"/>
                  </a:lnTo>
                  <a:lnTo>
                    <a:pt x="179" y="64"/>
                  </a:lnTo>
                  <a:lnTo>
                    <a:pt x="183" y="62"/>
                  </a:lnTo>
                  <a:lnTo>
                    <a:pt x="186" y="61"/>
                  </a:lnTo>
                  <a:lnTo>
                    <a:pt x="189" y="59"/>
                  </a:lnTo>
                  <a:lnTo>
                    <a:pt x="190" y="56"/>
                  </a:lnTo>
                </a:path>
              </a:pathLst>
            </a:custGeom>
            <a:solidFill>
              <a:srgbClr val="FF0000"/>
            </a:solidFill>
            <a:ln w="12700" cap="rnd">
              <a:solidFill>
                <a:srgbClr val="FF0000"/>
              </a:solidFill>
              <a:round/>
              <a:headEnd/>
              <a:tailEnd/>
            </a:ln>
          </p:spPr>
          <p:txBody>
            <a:bodyPr/>
            <a:lstStyle/>
            <a:p>
              <a:endParaRPr lang="en-US"/>
            </a:p>
          </p:txBody>
        </p:sp>
        <p:sp>
          <p:nvSpPr>
            <p:cNvPr id="113709" name="Freeform 128"/>
            <p:cNvSpPr>
              <a:spLocks/>
            </p:cNvSpPr>
            <p:nvPr/>
          </p:nvSpPr>
          <p:spPr bwMode="auto">
            <a:xfrm>
              <a:off x="2331" y="2386"/>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113710" name="Freeform 129"/>
            <p:cNvSpPr>
              <a:spLocks/>
            </p:cNvSpPr>
            <p:nvPr/>
          </p:nvSpPr>
          <p:spPr bwMode="auto">
            <a:xfrm>
              <a:off x="2781" y="2167"/>
              <a:ext cx="196" cy="82"/>
            </a:xfrm>
            <a:custGeom>
              <a:avLst/>
              <a:gdLst>
                <a:gd name="T0" fmla="*/ 195 w 196"/>
                <a:gd name="T1" fmla="*/ 57 h 82"/>
                <a:gd name="T2" fmla="*/ 192 w 196"/>
                <a:gd name="T3" fmla="*/ 61 h 82"/>
                <a:gd name="T4" fmla="*/ 187 w 196"/>
                <a:gd name="T5" fmla="*/ 67 h 82"/>
                <a:gd name="T6" fmla="*/ 179 w 196"/>
                <a:gd name="T7" fmla="*/ 73 h 82"/>
                <a:gd name="T8" fmla="*/ 166 w 196"/>
                <a:gd name="T9" fmla="*/ 77 h 82"/>
                <a:gd name="T10" fmla="*/ 156 w 196"/>
                <a:gd name="T11" fmla="*/ 80 h 82"/>
                <a:gd name="T12" fmla="*/ 148 w 196"/>
                <a:gd name="T13" fmla="*/ 81 h 82"/>
                <a:gd name="T14" fmla="*/ 140 w 196"/>
                <a:gd name="T15" fmla="*/ 79 h 82"/>
                <a:gd name="T16" fmla="*/ 132 w 196"/>
                <a:gd name="T17" fmla="*/ 76 h 82"/>
                <a:gd name="T18" fmla="*/ 123 w 196"/>
                <a:gd name="T19" fmla="*/ 70 h 82"/>
                <a:gd name="T20" fmla="*/ 66 w 196"/>
                <a:gd name="T21" fmla="*/ 32 h 82"/>
                <a:gd name="T22" fmla="*/ 56 w 196"/>
                <a:gd name="T23" fmla="*/ 26 h 82"/>
                <a:gd name="T24" fmla="*/ 46 w 196"/>
                <a:gd name="T25" fmla="*/ 22 h 82"/>
                <a:gd name="T26" fmla="*/ 37 w 196"/>
                <a:gd name="T27" fmla="*/ 19 h 82"/>
                <a:gd name="T28" fmla="*/ 29 w 196"/>
                <a:gd name="T29" fmla="*/ 19 h 82"/>
                <a:gd name="T30" fmla="*/ 21 w 196"/>
                <a:gd name="T31" fmla="*/ 19 h 82"/>
                <a:gd name="T32" fmla="*/ 11 w 196"/>
                <a:gd name="T33" fmla="*/ 22 h 82"/>
                <a:gd name="T34" fmla="*/ 5 w 196"/>
                <a:gd name="T35" fmla="*/ 24 h 82"/>
                <a:gd name="T36" fmla="*/ 0 w 196"/>
                <a:gd name="T37" fmla="*/ 28 h 82"/>
                <a:gd name="T38" fmla="*/ 2 w 196"/>
                <a:gd name="T39" fmla="*/ 23 h 82"/>
                <a:gd name="T40" fmla="*/ 4 w 196"/>
                <a:gd name="T41" fmla="*/ 20 h 82"/>
                <a:gd name="T42" fmla="*/ 9 w 196"/>
                <a:gd name="T43" fmla="*/ 17 h 82"/>
                <a:gd name="T44" fmla="*/ 20 w 196"/>
                <a:gd name="T45" fmla="*/ 11 h 82"/>
                <a:gd name="T46" fmla="*/ 34 w 196"/>
                <a:gd name="T47" fmla="*/ 5 h 82"/>
                <a:gd name="T48" fmla="*/ 46 w 196"/>
                <a:gd name="T49" fmla="*/ 1 h 82"/>
                <a:gd name="T50" fmla="*/ 56 w 196"/>
                <a:gd name="T51" fmla="*/ 0 h 82"/>
                <a:gd name="T52" fmla="*/ 63 w 196"/>
                <a:gd name="T53" fmla="*/ 0 h 82"/>
                <a:gd name="T54" fmla="*/ 72 w 196"/>
                <a:gd name="T55" fmla="*/ 3 h 82"/>
                <a:gd name="T56" fmla="*/ 81 w 196"/>
                <a:gd name="T57" fmla="*/ 8 h 82"/>
                <a:gd name="T58" fmla="*/ 115 w 196"/>
                <a:gd name="T59" fmla="*/ 31 h 82"/>
                <a:gd name="T60" fmla="*/ 146 w 196"/>
                <a:gd name="T61" fmla="*/ 51 h 82"/>
                <a:gd name="T62" fmla="*/ 155 w 196"/>
                <a:gd name="T63" fmla="*/ 56 h 82"/>
                <a:gd name="T64" fmla="*/ 165 w 196"/>
                <a:gd name="T65" fmla="*/ 59 h 82"/>
                <a:gd name="T66" fmla="*/ 173 w 196"/>
                <a:gd name="T67" fmla="*/ 60 h 82"/>
                <a:gd name="T68" fmla="*/ 182 w 196"/>
                <a:gd name="T69" fmla="*/ 60 h 82"/>
                <a:gd name="T70" fmla="*/ 189 w 196"/>
                <a:gd name="T71" fmla="*/ 57 h 82"/>
                <a:gd name="T72" fmla="*/ 193 w 196"/>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2"/>
                <a:gd name="T113" fmla="*/ 196 w 196"/>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2">
                  <a:moveTo>
                    <a:pt x="193" y="52"/>
                  </a:moveTo>
                  <a:lnTo>
                    <a:pt x="195" y="57"/>
                  </a:lnTo>
                  <a:lnTo>
                    <a:pt x="193" y="59"/>
                  </a:lnTo>
                  <a:lnTo>
                    <a:pt x="192" y="61"/>
                  </a:lnTo>
                  <a:lnTo>
                    <a:pt x="190" y="64"/>
                  </a:lnTo>
                  <a:lnTo>
                    <a:pt x="187" y="67"/>
                  </a:lnTo>
                  <a:lnTo>
                    <a:pt x="181" y="70"/>
                  </a:lnTo>
                  <a:lnTo>
                    <a:pt x="179" y="73"/>
                  </a:lnTo>
                  <a:lnTo>
                    <a:pt x="172" y="75"/>
                  </a:lnTo>
                  <a:lnTo>
                    <a:pt x="166" y="77"/>
                  </a:lnTo>
                  <a:lnTo>
                    <a:pt x="162" y="78"/>
                  </a:lnTo>
                  <a:lnTo>
                    <a:pt x="156" y="80"/>
                  </a:lnTo>
                  <a:lnTo>
                    <a:pt x="153" y="80"/>
                  </a:lnTo>
                  <a:lnTo>
                    <a:pt x="148" y="81"/>
                  </a:lnTo>
                  <a:lnTo>
                    <a:pt x="145" y="79"/>
                  </a:lnTo>
                  <a:lnTo>
                    <a:pt x="140" y="79"/>
                  </a:lnTo>
                  <a:lnTo>
                    <a:pt x="136" y="78"/>
                  </a:lnTo>
                  <a:lnTo>
                    <a:pt x="132" y="76"/>
                  </a:lnTo>
                  <a:lnTo>
                    <a:pt x="128" y="73"/>
                  </a:lnTo>
                  <a:lnTo>
                    <a:pt x="123" y="70"/>
                  </a:lnTo>
                  <a:lnTo>
                    <a:pt x="94" y="51"/>
                  </a:lnTo>
                  <a:lnTo>
                    <a:pt x="66" y="32"/>
                  </a:lnTo>
                  <a:lnTo>
                    <a:pt x="61" y="28"/>
                  </a:lnTo>
                  <a:lnTo>
                    <a:pt x="56" y="26"/>
                  </a:lnTo>
                  <a:lnTo>
                    <a:pt x="51" y="24"/>
                  </a:lnTo>
                  <a:lnTo>
                    <a:pt x="46" y="22"/>
                  </a:lnTo>
                  <a:lnTo>
                    <a:pt x="42" y="20"/>
                  </a:lnTo>
                  <a:lnTo>
                    <a:pt x="37" y="19"/>
                  </a:lnTo>
                  <a:lnTo>
                    <a:pt x="32" y="19"/>
                  </a:lnTo>
                  <a:lnTo>
                    <a:pt x="29" y="19"/>
                  </a:lnTo>
                  <a:lnTo>
                    <a:pt x="25" y="19"/>
                  </a:lnTo>
                  <a:lnTo>
                    <a:pt x="21"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20" y="11"/>
                  </a:lnTo>
                  <a:lnTo>
                    <a:pt x="28" y="8"/>
                  </a:lnTo>
                  <a:lnTo>
                    <a:pt x="34" y="5"/>
                  </a:lnTo>
                  <a:lnTo>
                    <a:pt x="42" y="3"/>
                  </a:lnTo>
                  <a:lnTo>
                    <a:pt x="46" y="1"/>
                  </a:lnTo>
                  <a:lnTo>
                    <a:pt x="51" y="0"/>
                  </a:lnTo>
                  <a:lnTo>
                    <a:pt x="56" y="0"/>
                  </a:lnTo>
                  <a:lnTo>
                    <a:pt x="60" y="0"/>
                  </a:lnTo>
                  <a:lnTo>
                    <a:pt x="63" y="0"/>
                  </a:lnTo>
                  <a:lnTo>
                    <a:pt x="67" y="1"/>
                  </a:lnTo>
                  <a:lnTo>
                    <a:pt x="72" y="3"/>
                  </a:lnTo>
                  <a:lnTo>
                    <a:pt x="76" y="5"/>
                  </a:lnTo>
                  <a:lnTo>
                    <a:pt x="81" y="8"/>
                  </a:lnTo>
                  <a:lnTo>
                    <a:pt x="86" y="12"/>
                  </a:lnTo>
                  <a:lnTo>
                    <a:pt x="115" y="31"/>
                  </a:lnTo>
                  <a:lnTo>
                    <a:pt x="139" y="47"/>
                  </a:lnTo>
                  <a:lnTo>
                    <a:pt x="146" y="51"/>
                  </a:lnTo>
                  <a:lnTo>
                    <a:pt x="151" y="54"/>
                  </a:lnTo>
                  <a:lnTo>
                    <a:pt x="155" y="56"/>
                  </a:lnTo>
                  <a:lnTo>
                    <a:pt x="160" y="57"/>
                  </a:lnTo>
                  <a:lnTo>
                    <a:pt x="165" y="59"/>
                  </a:lnTo>
                  <a:lnTo>
                    <a:pt x="169" y="60"/>
                  </a:lnTo>
                  <a:lnTo>
                    <a:pt x="173" y="60"/>
                  </a:lnTo>
                  <a:lnTo>
                    <a:pt x="178" y="60"/>
                  </a:lnTo>
                  <a:lnTo>
                    <a:pt x="182" y="60"/>
                  </a:lnTo>
                  <a:lnTo>
                    <a:pt x="186" y="58"/>
                  </a:lnTo>
                  <a:lnTo>
                    <a:pt x="189" y="57"/>
                  </a:lnTo>
                  <a:lnTo>
                    <a:pt x="192" y="56"/>
                  </a:lnTo>
                  <a:lnTo>
                    <a:pt x="193" y="52"/>
                  </a:lnTo>
                </a:path>
              </a:pathLst>
            </a:custGeom>
            <a:solidFill>
              <a:srgbClr val="FF0000"/>
            </a:solidFill>
            <a:ln w="12700" cap="rnd">
              <a:solidFill>
                <a:srgbClr val="FF0000"/>
              </a:solidFill>
              <a:round/>
              <a:headEnd/>
              <a:tailEnd/>
            </a:ln>
          </p:spPr>
          <p:txBody>
            <a:bodyPr/>
            <a:lstStyle/>
            <a:p>
              <a:endParaRPr lang="en-US"/>
            </a:p>
          </p:txBody>
        </p:sp>
        <p:sp>
          <p:nvSpPr>
            <p:cNvPr id="113711" name="Freeform 130"/>
            <p:cNvSpPr>
              <a:spLocks/>
            </p:cNvSpPr>
            <p:nvPr/>
          </p:nvSpPr>
          <p:spPr bwMode="auto">
            <a:xfrm>
              <a:off x="2629" y="2240"/>
              <a:ext cx="196" cy="84"/>
            </a:xfrm>
            <a:custGeom>
              <a:avLst/>
              <a:gdLst>
                <a:gd name="T0" fmla="*/ 193 w 196"/>
                <a:gd name="T1" fmla="*/ 58 h 84"/>
                <a:gd name="T2" fmla="*/ 189 w 196"/>
                <a:gd name="T3" fmla="*/ 63 h 84"/>
                <a:gd name="T4" fmla="*/ 183 w 196"/>
                <a:gd name="T5" fmla="*/ 70 h 84"/>
                <a:gd name="T6" fmla="*/ 176 w 196"/>
                <a:gd name="T7" fmla="*/ 75 h 84"/>
                <a:gd name="T8" fmla="*/ 165 w 196"/>
                <a:gd name="T9" fmla="*/ 80 h 84"/>
                <a:gd name="T10" fmla="*/ 156 w 196"/>
                <a:gd name="T11" fmla="*/ 82 h 84"/>
                <a:gd name="T12" fmla="*/ 147 w 196"/>
                <a:gd name="T13" fmla="*/ 83 h 84"/>
                <a:gd name="T14" fmla="*/ 139 w 196"/>
                <a:gd name="T15" fmla="*/ 81 h 84"/>
                <a:gd name="T16" fmla="*/ 131 w 196"/>
                <a:gd name="T17" fmla="*/ 78 h 84"/>
                <a:gd name="T18" fmla="*/ 121 w 196"/>
                <a:gd name="T19" fmla="*/ 72 h 84"/>
                <a:gd name="T20" fmla="*/ 66 w 196"/>
                <a:gd name="T21" fmla="*/ 33 h 84"/>
                <a:gd name="T22" fmla="*/ 56 w 196"/>
                <a:gd name="T23" fmla="*/ 27 h 84"/>
                <a:gd name="T24" fmla="*/ 47 w 196"/>
                <a:gd name="T25" fmla="*/ 23 h 84"/>
                <a:gd name="T26" fmla="*/ 37 w 196"/>
                <a:gd name="T27" fmla="*/ 20 h 84"/>
                <a:gd name="T28" fmla="*/ 29 w 196"/>
                <a:gd name="T29" fmla="*/ 20 h 84"/>
                <a:gd name="T30" fmla="*/ 21 w 196"/>
                <a:gd name="T31" fmla="*/ 20 h 84"/>
                <a:gd name="T32" fmla="*/ 12 w 196"/>
                <a:gd name="T33" fmla="*/ 23 h 84"/>
                <a:gd name="T34" fmla="*/ 5 w 196"/>
                <a:gd name="T35" fmla="*/ 26 h 84"/>
                <a:gd name="T36" fmla="*/ 0 w 196"/>
                <a:gd name="T37" fmla="*/ 29 h 84"/>
                <a:gd name="T38" fmla="*/ 1 w 196"/>
                <a:gd name="T39" fmla="*/ 25 h 84"/>
                <a:gd name="T40" fmla="*/ 5 w 196"/>
                <a:gd name="T41" fmla="*/ 21 h 84"/>
                <a:gd name="T42" fmla="*/ 9 w 196"/>
                <a:gd name="T43" fmla="*/ 18 h 84"/>
                <a:gd name="T44" fmla="*/ 21 w 196"/>
                <a:gd name="T45" fmla="*/ 12 h 84"/>
                <a:gd name="T46" fmla="*/ 35 w 196"/>
                <a:gd name="T47" fmla="*/ 6 h 84"/>
                <a:gd name="T48" fmla="*/ 47 w 196"/>
                <a:gd name="T49" fmla="*/ 1 h 84"/>
                <a:gd name="T50" fmla="*/ 55 w 196"/>
                <a:gd name="T51" fmla="*/ 0 h 84"/>
                <a:gd name="T52" fmla="*/ 63 w 196"/>
                <a:gd name="T53" fmla="*/ 1 h 84"/>
                <a:gd name="T54" fmla="*/ 71 w 196"/>
                <a:gd name="T55" fmla="*/ 3 h 84"/>
                <a:gd name="T56" fmla="*/ 81 w 196"/>
                <a:gd name="T57" fmla="*/ 9 h 84"/>
                <a:gd name="T58" fmla="*/ 114 w 196"/>
                <a:gd name="T59" fmla="*/ 31 h 84"/>
                <a:gd name="T60" fmla="*/ 145 w 196"/>
                <a:gd name="T61" fmla="*/ 53 h 84"/>
                <a:gd name="T62" fmla="*/ 154 w 196"/>
                <a:gd name="T63" fmla="*/ 58 h 84"/>
                <a:gd name="T64" fmla="*/ 163 w 196"/>
                <a:gd name="T65" fmla="*/ 61 h 84"/>
                <a:gd name="T66" fmla="*/ 172 w 196"/>
                <a:gd name="T67" fmla="*/ 62 h 84"/>
                <a:gd name="T68" fmla="*/ 180 w 196"/>
                <a:gd name="T69" fmla="*/ 62 h 84"/>
                <a:gd name="T70" fmla="*/ 188 w 196"/>
                <a:gd name="T71" fmla="*/ 59 h 84"/>
                <a:gd name="T72" fmla="*/ 195 w 196"/>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4"/>
                <a:gd name="T113" fmla="*/ 196 w 196"/>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4">
                  <a:moveTo>
                    <a:pt x="195" y="55"/>
                  </a:moveTo>
                  <a:lnTo>
                    <a:pt x="193" y="58"/>
                  </a:lnTo>
                  <a:lnTo>
                    <a:pt x="191" y="61"/>
                  </a:lnTo>
                  <a:lnTo>
                    <a:pt x="189" y="63"/>
                  </a:lnTo>
                  <a:lnTo>
                    <a:pt x="186" y="66"/>
                  </a:lnTo>
                  <a:lnTo>
                    <a:pt x="183" y="70"/>
                  </a:lnTo>
                  <a:lnTo>
                    <a:pt x="180" y="72"/>
                  </a:lnTo>
                  <a:lnTo>
                    <a:pt x="176" y="75"/>
                  </a:lnTo>
                  <a:lnTo>
                    <a:pt x="170" y="77"/>
                  </a:lnTo>
                  <a:lnTo>
                    <a:pt x="165" y="80"/>
                  </a:lnTo>
                  <a:lnTo>
                    <a:pt x="160" y="81"/>
                  </a:lnTo>
                  <a:lnTo>
                    <a:pt x="156" y="82"/>
                  </a:lnTo>
                  <a:lnTo>
                    <a:pt x="152" y="82"/>
                  </a:lnTo>
                  <a:lnTo>
                    <a:pt x="147" y="83"/>
                  </a:lnTo>
                  <a:lnTo>
                    <a:pt x="144" y="82"/>
                  </a:lnTo>
                  <a:lnTo>
                    <a:pt x="139" y="81"/>
                  </a:lnTo>
                  <a:lnTo>
                    <a:pt x="136" y="80"/>
                  </a:lnTo>
                  <a:lnTo>
                    <a:pt x="131" y="78"/>
                  </a:lnTo>
                  <a:lnTo>
                    <a:pt x="126" y="76"/>
                  </a:lnTo>
                  <a:lnTo>
                    <a:pt x="121" y="72"/>
                  </a:lnTo>
                  <a:lnTo>
                    <a:pt x="94" y="53"/>
                  </a:lnTo>
                  <a:lnTo>
                    <a:pt x="66" y="33"/>
                  </a:lnTo>
                  <a:lnTo>
                    <a:pt x="60" y="30"/>
                  </a:lnTo>
                  <a:lnTo>
                    <a:pt x="56" y="27"/>
                  </a:lnTo>
                  <a:lnTo>
                    <a:pt x="51" y="25"/>
                  </a:lnTo>
                  <a:lnTo>
                    <a:pt x="47" y="23"/>
                  </a:lnTo>
                  <a:lnTo>
                    <a:pt x="41" y="21"/>
                  </a:lnTo>
                  <a:lnTo>
                    <a:pt x="37" y="20"/>
                  </a:lnTo>
                  <a:lnTo>
                    <a:pt x="33" y="19"/>
                  </a:lnTo>
                  <a:lnTo>
                    <a:pt x="29" y="20"/>
                  </a:lnTo>
                  <a:lnTo>
                    <a:pt x="24" y="20"/>
                  </a:lnTo>
                  <a:lnTo>
                    <a:pt x="21" y="20"/>
                  </a:lnTo>
                  <a:lnTo>
                    <a:pt x="17" y="22"/>
                  </a:lnTo>
                  <a:lnTo>
                    <a:pt x="12" y="23"/>
                  </a:lnTo>
                  <a:lnTo>
                    <a:pt x="9" y="24"/>
                  </a:lnTo>
                  <a:lnTo>
                    <a:pt x="5" y="26"/>
                  </a:lnTo>
                  <a:lnTo>
                    <a:pt x="3" y="27"/>
                  </a:lnTo>
                  <a:lnTo>
                    <a:pt x="0" y="29"/>
                  </a:lnTo>
                  <a:lnTo>
                    <a:pt x="1" y="27"/>
                  </a:lnTo>
                  <a:lnTo>
                    <a:pt x="1" y="25"/>
                  </a:lnTo>
                  <a:lnTo>
                    <a:pt x="3" y="23"/>
                  </a:lnTo>
                  <a:lnTo>
                    <a:pt x="5" y="21"/>
                  </a:lnTo>
                  <a:lnTo>
                    <a:pt x="7" y="19"/>
                  </a:lnTo>
                  <a:lnTo>
                    <a:pt x="9" y="18"/>
                  </a:lnTo>
                  <a:lnTo>
                    <a:pt x="14" y="15"/>
                  </a:lnTo>
                  <a:lnTo>
                    <a:pt x="21" y="12"/>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8"/>
                  </a:lnTo>
                  <a:lnTo>
                    <a:pt x="159" y="59"/>
                  </a:lnTo>
                  <a:lnTo>
                    <a:pt x="163" y="61"/>
                  </a:lnTo>
                  <a:lnTo>
                    <a:pt x="168" y="62"/>
                  </a:lnTo>
                  <a:lnTo>
                    <a:pt x="172" y="62"/>
                  </a:lnTo>
                  <a:lnTo>
                    <a:pt x="177" y="62"/>
                  </a:lnTo>
                  <a:lnTo>
                    <a:pt x="180" y="62"/>
                  </a:lnTo>
                  <a:lnTo>
                    <a:pt x="184" y="60"/>
                  </a:lnTo>
                  <a:lnTo>
                    <a:pt x="188" y="59"/>
                  </a:lnTo>
                  <a:lnTo>
                    <a:pt x="190" y="57"/>
                  </a:lnTo>
                  <a:lnTo>
                    <a:pt x="195" y="55"/>
                  </a:lnTo>
                </a:path>
              </a:pathLst>
            </a:custGeom>
            <a:solidFill>
              <a:srgbClr val="FF0000"/>
            </a:solidFill>
            <a:ln w="12700" cap="rnd">
              <a:solidFill>
                <a:srgbClr val="FF0000"/>
              </a:solidFill>
              <a:round/>
              <a:headEnd/>
              <a:tailEnd/>
            </a:ln>
          </p:spPr>
          <p:txBody>
            <a:bodyPr/>
            <a:lstStyle/>
            <a:p>
              <a:endParaRPr lang="en-US"/>
            </a:p>
          </p:txBody>
        </p:sp>
        <p:sp>
          <p:nvSpPr>
            <p:cNvPr id="113712" name="Freeform 131"/>
            <p:cNvSpPr>
              <a:spLocks/>
            </p:cNvSpPr>
            <p:nvPr/>
          </p:nvSpPr>
          <p:spPr bwMode="auto">
            <a:xfrm>
              <a:off x="3081" y="2019"/>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113713" name="Freeform 132"/>
            <p:cNvSpPr>
              <a:spLocks/>
            </p:cNvSpPr>
            <p:nvPr/>
          </p:nvSpPr>
          <p:spPr bwMode="auto">
            <a:xfrm>
              <a:off x="2930" y="2094"/>
              <a:ext cx="194" cy="82"/>
            </a:xfrm>
            <a:custGeom>
              <a:avLst/>
              <a:gdLst>
                <a:gd name="T0" fmla="*/ 191 w 194"/>
                <a:gd name="T1" fmla="*/ 57 h 82"/>
                <a:gd name="T2" fmla="*/ 187 w 194"/>
                <a:gd name="T3" fmla="*/ 62 h 82"/>
                <a:gd name="T4" fmla="*/ 181 w 194"/>
                <a:gd name="T5" fmla="*/ 68 h 82"/>
                <a:gd name="T6" fmla="*/ 174 w 194"/>
                <a:gd name="T7" fmla="*/ 73 h 82"/>
                <a:gd name="T8" fmla="*/ 163 w 194"/>
                <a:gd name="T9" fmla="*/ 78 h 82"/>
                <a:gd name="T10" fmla="*/ 154 w 194"/>
                <a:gd name="T11" fmla="*/ 80 h 82"/>
                <a:gd name="T12" fmla="*/ 146 w 194"/>
                <a:gd name="T13" fmla="*/ 81 h 82"/>
                <a:gd name="T14" fmla="*/ 138 w 194"/>
                <a:gd name="T15" fmla="*/ 79 h 82"/>
                <a:gd name="T16" fmla="*/ 130 w 194"/>
                <a:gd name="T17" fmla="*/ 76 h 82"/>
                <a:gd name="T18" fmla="*/ 119 w 194"/>
                <a:gd name="T19" fmla="*/ 70 h 82"/>
                <a:gd name="T20" fmla="*/ 65 w 194"/>
                <a:gd name="T21" fmla="*/ 33 h 82"/>
                <a:gd name="T22" fmla="*/ 55 w 194"/>
                <a:gd name="T23" fmla="*/ 27 h 82"/>
                <a:gd name="T24" fmla="*/ 46 w 194"/>
                <a:gd name="T25" fmla="*/ 23 h 82"/>
                <a:gd name="T26" fmla="*/ 37 w 194"/>
                <a:gd name="T27" fmla="*/ 19 h 82"/>
                <a:gd name="T28" fmla="*/ 29 w 194"/>
                <a:gd name="T29" fmla="*/ 19 h 82"/>
                <a:gd name="T30" fmla="*/ 21 w 194"/>
                <a:gd name="T31" fmla="*/ 20 h 82"/>
                <a:gd name="T32" fmla="*/ 12 w 194"/>
                <a:gd name="T33" fmla="*/ 23 h 82"/>
                <a:gd name="T34" fmla="*/ 5 w 194"/>
                <a:gd name="T35" fmla="*/ 25 h 82"/>
                <a:gd name="T36" fmla="*/ 0 w 194"/>
                <a:gd name="T37" fmla="*/ 28 h 82"/>
                <a:gd name="T38" fmla="*/ 1 w 194"/>
                <a:gd name="T39" fmla="*/ 25 h 82"/>
                <a:gd name="T40" fmla="*/ 5 w 194"/>
                <a:gd name="T41" fmla="*/ 20 h 82"/>
                <a:gd name="T42" fmla="*/ 9 w 194"/>
                <a:gd name="T43" fmla="*/ 17 h 82"/>
                <a:gd name="T44" fmla="*/ 21 w 194"/>
                <a:gd name="T45" fmla="*/ 12 h 82"/>
                <a:gd name="T46" fmla="*/ 35 w 194"/>
                <a:gd name="T47" fmla="*/ 5 h 82"/>
                <a:gd name="T48" fmla="*/ 47 w 194"/>
                <a:gd name="T49" fmla="*/ 1 h 82"/>
                <a:gd name="T50" fmla="*/ 55 w 194"/>
                <a:gd name="T51" fmla="*/ 0 h 82"/>
                <a:gd name="T52" fmla="*/ 63 w 194"/>
                <a:gd name="T53" fmla="*/ 1 h 82"/>
                <a:gd name="T54" fmla="*/ 71 w 194"/>
                <a:gd name="T55" fmla="*/ 3 h 82"/>
                <a:gd name="T56" fmla="*/ 80 w 194"/>
                <a:gd name="T57" fmla="*/ 9 h 82"/>
                <a:gd name="T58" fmla="*/ 113 w 194"/>
                <a:gd name="T59" fmla="*/ 30 h 82"/>
                <a:gd name="T60" fmla="*/ 143 w 194"/>
                <a:gd name="T61" fmla="*/ 52 h 82"/>
                <a:gd name="T62" fmla="*/ 153 w 194"/>
                <a:gd name="T63" fmla="*/ 57 h 82"/>
                <a:gd name="T64" fmla="*/ 161 w 194"/>
                <a:gd name="T65" fmla="*/ 60 h 82"/>
                <a:gd name="T66" fmla="*/ 170 w 194"/>
                <a:gd name="T67" fmla="*/ 61 h 82"/>
                <a:gd name="T68" fmla="*/ 178 w 194"/>
                <a:gd name="T69" fmla="*/ 60 h 82"/>
                <a:gd name="T70" fmla="*/ 186 w 194"/>
                <a:gd name="T71" fmla="*/ 57 h 82"/>
                <a:gd name="T72" fmla="*/ 193 w 194"/>
                <a:gd name="T73" fmla="*/ 54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2"/>
                <a:gd name="T113" fmla="*/ 194 w 194"/>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2">
                  <a:moveTo>
                    <a:pt x="193" y="54"/>
                  </a:moveTo>
                  <a:lnTo>
                    <a:pt x="191" y="57"/>
                  </a:lnTo>
                  <a:lnTo>
                    <a:pt x="189" y="59"/>
                  </a:lnTo>
                  <a:lnTo>
                    <a:pt x="187" y="62"/>
                  </a:lnTo>
                  <a:lnTo>
                    <a:pt x="184" y="65"/>
                  </a:lnTo>
                  <a:lnTo>
                    <a:pt x="181" y="68"/>
                  </a:lnTo>
                  <a:lnTo>
                    <a:pt x="178" y="70"/>
                  </a:lnTo>
                  <a:lnTo>
                    <a:pt x="174" y="73"/>
                  </a:lnTo>
                  <a:lnTo>
                    <a:pt x="168" y="76"/>
                  </a:lnTo>
                  <a:lnTo>
                    <a:pt x="163" y="78"/>
                  </a:lnTo>
                  <a:lnTo>
                    <a:pt x="158" y="79"/>
                  </a:lnTo>
                  <a:lnTo>
                    <a:pt x="154" y="80"/>
                  </a:lnTo>
                  <a:lnTo>
                    <a:pt x="150" y="80"/>
                  </a:lnTo>
                  <a:lnTo>
                    <a:pt x="146" y="81"/>
                  </a:lnTo>
                  <a:lnTo>
                    <a:pt x="142" y="80"/>
                  </a:lnTo>
                  <a:lnTo>
                    <a:pt x="138" y="79"/>
                  </a:lnTo>
                  <a:lnTo>
                    <a:pt x="134" y="78"/>
                  </a:lnTo>
                  <a:lnTo>
                    <a:pt x="130" y="76"/>
                  </a:lnTo>
                  <a:lnTo>
                    <a:pt x="124" y="74"/>
                  </a:lnTo>
                  <a:lnTo>
                    <a:pt x="119" y="70"/>
                  </a:lnTo>
                  <a:lnTo>
                    <a:pt x="93" y="52"/>
                  </a:lnTo>
                  <a:lnTo>
                    <a:pt x="65" y="33"/>
                  </a:lnTo>
                  <a:lnTo>
                    <a:pt x="60" y="29"/>
                  </a:lnTo>
                  <a:lnTo>
                    <a:pt x="55" y="27"/>
                  </a:lnTo>
                  <a:lnTo>
                    <a:pt x="51" y="24"/>
                  </a:lnTo>
                  <a:lnTo>
                    <a:pt x="46" y="23"/>
                  </a:lnTo>
                  <a:lnTo>
                    <a:pt x="41" y="20"/>
                  </a:lnTo>
                  <a:lnTo>
                    <a:pt x="37" y="19"/>
                  </a:lnTo>
                  <a:lnTo>
                    <a:pt x="33" y="19"/>
                  </a:lnTo>
                  <a:lnTo>
                    <a:pt x="29" y="19"/>
                  </a:lnTo>
                  <a:lnTo>
                    <a:pt x="24" y="19"/>
                  </a:lnTo>
                  <a:lnTo>
                    <a:pt x="21" y="20"/>
                  </a:lnTo>
                  <a:lnTo>
                    <a:pt x="17" y="21"/>
                  </a:lnTo>
                  <a:lnTo>
                    <a:pt x="12" y="23"/>
                  </a:lnTo>
                  <a:lnTo>
                    <a:pt x="9" y="23"/>
                  </a:lnTo>
                  <a:lnTo>
                    <a:pt x="5" y="25"/>
                  </a:lnTo>
                  <a:lnTo>
                    <a:pt x="3" y="26"/>
                  </a:lnTo>
                  <a:lnTo>
                    <a:pt x="0" y="28"/>
                  </a:lnTo>
                  <a:lnTo>
                    <a:pt x="1" y="26"/>
                  </a:lnTo>
                  <a:lnTo>
                    <a:pt x="1" y="25"/>
                  </a:lnTo>
                  <a:lnTo>
                    <a:pt x="3" y="23"/>
                  </a:lnTo>
                  <a:lnTo>
                    <a:pt x="5" y="20"/>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6" y="2"/>
                  </a:lnTo>
                  <a:lnTo>
                    <a:pt x="71" y="3"/>
                  </a:lnTo>
                  <a:lnTo>
                    <a:pt x="76" y="6"/>
                  </a:lnTo>
                  <a:lnTo>
                    <a:pt x="80" y="9"/>
                  </a:lnTo>
                  <a:lnTo>
                    <a:pt x="86" y="12"/>
                  </a:lnTo>
                  <a:lnTo>
                    <a:pt x="113" y="30"/>
                  </a:lnTo>
                  <a:lnTo>
                    <a:pt x="137" y="47"/>
                  </a:lnTo>
                  <a:lnTo>
                    <a:pt x="143" y="52"/>
                  </a:lnTo>
                  <a:lnTo>
                    <a:pt x="148" y="54"/>
                  </a:lnTo>
                  <a:lnTo>
                    <a:pt x="153" y="57"/>
                  </a:lnTo>
                  <a:lnTo>
                    <a:pt x="157" y="58"/>
                  </a:lnTo>
                  <a:lnTo>
                    <a:pt x="161" y="60"/>
                  </a:lnTo>
                  <a:lnTo>
                    <a:pt x="166" y="60"/>
                  </a:lnTo>
                  <a:lnTo>
                    <a:pt x="170" y="61"/>
                  </a:lnTo>
                  <a:lnTo>
                    <a:pt x="175" y="60"/>
                  </a:lnTo>
                  <a:lnTo>
                    <a:pt x="178" y="60"/>
                  </a:lnTo>
                  <a:lnTo>
                    <a:pt x="182" y="58"/>
                  </a:lnTo>
                  <a:lnTo>
                    <a:pt x="186" y="57"/>
                  </a:lnTo>
                  <a:lnTo>
                    <a:pt x="188" y="56"/>
                  </a:lnTo>
                  <a:lnTo>
                    <a:pt x="193" y="54"/>
                  </a:lnTo>
                </a:path>
              </a:pathLst>
            </a:custGeom>
            <a:solidFill>
              <a:srgbClr val="FF0000"/>
            </a:solidFill>
            <a:ln w="12700" cap="rnd">
              <a:solidFill>
                <a:srgbClr val="FF0000"/>
              </a:solidFill>
              <a:round/>
              <a:headEnd/>
              <a:tailEnd/>
            </a:ln>
          </p:spPr>
          <p:txBody>
            <a:bodyPr/>
            <a:lstStyle/>
            <a:p>
              <a:endParaRPr lang="en-US"/>
            </a:p>
          </p:txBody>
        </p:sp>
        <p:sp>
          <p:nvSpPr>
            <p:cNvPr id="113714" name="Freeform 133"/>
            <p:cNvSpPr>
              <a:spLocks/>
            </p:cNvSpPr>
            <p:nvPr/>
          </p:nvSpPr>
          <p:spPr bwMode="auto">
            <a:xfrm>
              <a:off x="3382" y="1870"/>
              <a:ext cx="193" cy="83"/>
            </a:xfrm>
            <a:custGeom>
              <a:avLst/>
              <a:gdLst>
                <a:gd name="T0" fmla="*/ 192 w 193"/>
                <a:gd name="T1" fmla="*/ 57 h 83"/>
                <a:gd name="T2" fmla="*/ 189 w 193"/>
                <a:gd name="T3" fmla="*/ 62 h 83"/>
                <a:gd name="T4" fmla="*/ 184 w 193"/>
                <a:gd name="T5" fmla="*/ 68 h 83"/>
                <a:gd name="T6" fmla="*/ 176 w 193"/>
                <a:gd name="T7" fmla="*/ 74 h 83"/>
                <a:gd name="T8" fmla="*/ 164 w 193"/>
                <a:gd name="T9" fmla="*/ 78 h 83"/>
                <a:gd name="T10" fmla="*/ 154 w 193"/>
                <a:gd name="T11" fmla="*/ 81 h 83"/>
                <a:gd name="T12" fmla="*/ 146 w 193"/>
                <a:gd name="T13" fmla="*/ 82 h 83"/>
                <a:gd name="T14" fmla="*/ 138 w 193"/>
                <a:gd name="T15" fmla="*/ 80 h 83"/>
                <a:gd name="T16" fmla="*/ 130 w 193"/>
                <a:gd name="T17" fmla="*/ 77 h 83"/>
                <a:gd name="T18" fmla="*/ 121 w 193"/>
                <a:gd name="T19" fmla="*/ 71 h 83"/>
                <a:gd name="T20" fmla="*/ 65 w 193"/>
                <a:gd name="T21" fmla="*/ 32 h 83"/>
                <a:gd name="T22" fmla="*/ 55 w 193"/>
                <a:gd name="T23" fmla="*/ 27 h 83"/>
                <a:gd name="T24" fmla="*/ 45 w 193"/>
                <a:gd name="T25" fmla="*/ 22 h 83"/>
                <a:gd name="T26" fmla="*/ 36 w 193"/>
                <a:gd name="T27" fmla="*/ 19 h 83"/>
                <a:gd name="T28" fmla="*/ 28 w 193"/>
                <a:gd name="T29" fmla="*/ 19 h 83"/>
                <a:gd name="T30" fmla="*/ 20 w 193"/>
                <a:gd name="T31" fmla="*/ 20 h 83"/>
                <a:gd name="T32" fmla="*/ 11 w 193"/>
                <a:gd name="T33" fmla="*/ 22 h 83"/>
                <a:gd name="T34" fmla="*/ 5 w 193"/>
                <a:gd name="T35" fmla="*/ 24 h 83"/>
                <a:gd name="T36" fmla="*/ 0 w 193"/>
                <a:gd name="T37" fmla="*/ 28 h 83"/>
                <a:gd name="T38" fmla="*/ 2 w 193"/>
                <a:gd name="T39" fmla="*/ 24 h 83"/>
                <a:gd name="T40" fmla="*/ 4 w 193"/>
                <a:gd name="T41" fmla="*/ 20 h 83"/>
                <a:gd name="T42" fmla="*/ 9 w 193"/>
                <a:gd name="T43" fmla="*/ 17 h 83"/>
                <a:gd name="T44" fmla="*/ 19 w 193"/>
                <a:gd name="T45" fmla="*/ 11 h 83"/>
                <a:gd name="T46" fmla="*/ 34 w 193"/>
                <a:gd name="T47" fmla="*/ 5 h 83"/>
                <a:gd name="T48" fmla="*/ 46 w 193"/>
                <a:gd name="T49" fmla="*/ 1 h 83"/>
                <a:gd name="T50" fmla="*/ 55 w 193"/>
                <a:gd name="T51" fmla="*/ 0 h 83"/>
                <a:gd name="T52" fmla="*/ 62 w 193"/>
                <a:gd name="T53" fmla="*/ 0 h 83"/>
                <a:gd name="T54" fmla="*/ 71 w 193"/>
                <a:gd name="T55" fmla="*/ 3 h 83"/>
                <a:gd name="T56" fmla="*/ 80 w 193"/>
                <a:gd name="T57" fmla="*/ 8 h 83"/>
                <a:gd name="T58" fmla="*/ 113 w 193"/>
                <a:gd name="T59" fmla="*/ 31 h 83"/>
                <a:gd name="T60" fmla="*/ 144 w 193"/>
                <a:gd name="T61" fmla="*/ 52 h 83"/>
                <a:gd name="T62" fmla="*/ 153 w 193"/>
                <a:gd name="T63" fmla="*/ 56 h 83"/>
                <a:gd name="T64" fmla="*/ 162 w 193"/>
                <a:gd name="T65" fmla="*/ 60 h 83"/>
                <a:gd name="T66" fmla="*/ 171 w 193"/>
                <a:gd name="T67" fmla="*/ 61 h 83"/>
                <a:gd name="T68" fmla="*/ 179 w 193"/>
                <a:gd name="T69" fmla="*/ 61 h 83"/>
                <a:gd name="T70" fmla="*/ 186 w 193"/>
                <a:gd name="T71" fmla="*/ 58 h 83"/>
                <a:gd name="T72" fmla="*/ 190 w 193"/>
                <a:gd name="T73" fmla="*/ 53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3"/>
                <a:gd name="T113" fmla="*/ 193 w 193"/>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3">
                  <a:moveTo>
                    <a:pt x="190" y="53"/>
                  </a:moveTo>
                  <a:lnTo>
                    <a:pt x="192" y="57"/>
                  </a:lnTo>
                  <a:lnTo>
                    <a:pt x="190" y="60"/>
                  </a:lnTo>
                  <a:lnTo>
                    <a:pt x="189" y="62"/>
                  </a:lnTo>
                  <a:lnTo>
                    <a:pt x="187" y="65"/>
                  </a:lnTo>
                  <a:lnTo>
                    <a:pt x="184" y="68"/>
                  </a:lnTo>
                  <a:lnTo>
                    <a:pt x="178" y="71"/>
                  </a:lnTo>
                  <a:lnTo>
                    <a:pt x="176" y="74"/>
                  </a:lnTo>
                  <a:lnTo>
                    <a:pt x="170" y="76"/>
                  </a:lnTo>
                  <a:lnTo>
                    <a:pt x="164" y="78"/>
                  </a:lnTo>
                  <a:lnTo>
                    <a:pt x="159" y="79"/>
                  </a:lnTo>
                  <a:lnTo>
                    <a:pt x="154" y="81"/>
                  </a:lnTo>
                  <a:lnTo>
                    <a:pt x="150" y="81"/>
                  </a:lnTo>
                  <a:lnTo>
                    <a:pt x="146" y="82"/>
                  </a:lnTo>
                  <a:lnTo>
                    <a:pt x="142" y="80"/>
                  </a:lnTo>
                  <a:lnTo>
                    <a:pt x="138" y="80"/>
                  </a:lnTo>
                  <a:lnTo>
                    <a:pt x="134" y="79"/>
                  </a:lnTo>
                  <a:lnTo>
                    <a:pt x="130" y="77"/>
                  </a:lnTo>
                  <a:lnTo>
                    <a:pt x="126" y="74"/>
                  </a:lnTo>
                  <a:lnTo>
                    <a:pt x="121" y="71"/>
                  </a:lnTo>
                  <a:lnTo>
                    <a:pt x="92" y="51"/>
                  </a:lnTo>
                  <a:lnTo>
                    <a:pt x="65" y="32"/>
                  </a:lnTo>
                  <a:lnTo>
                    <a:pt x="60" y="29"/>
                  </a:lnTo>
                  <a:lnTo>
                    <a:pt x="55" y="27"/>
                  </a:lnTo>
                  <a:lnTo>
                    <a:pt x="50" y="24"/>
                  </a:lnTo>
                  <a:lnTo>
                    <a:pt x="45" y="22"/>
                  </a:lnTo>
                  <a:lnTo>
                    <a:pt x="41" y="20"/>
                  </a:lnTo>
                  <a:lnTo>
                    <a:pt x="36" y="19"/>
                  </a:lnTo>
                  <a:lnTo>
                    <a:pt x="31" y="19"/>
                  </a:lnTo>
                  <a:lnTo>
                    <a:pt x="28" y="19"/>
                  </a:lnTo>
                  <a:lnTo>
                    <a:pt x="24" y="19"/>
                  </a:lnTo>
                  <a:lnTo>
                    <a:pt x="20" y="20"/>
                  </a:lnTo>
                  <a:lnTo>
                    <a:pt x="16" y="21"/>
                  </a:lnTo>
                  <a:lnTo>
                    <a:pt x="11" y="22"/>
                  </a:lnTo>
                  <a:lnTo>
                    <a:pt x="8" y="23"/>
                  </a:lnTo>
                  <a:lnTo>
                    <a:pt x="5" y="24"/>
                  </a:lnTo>
                  <a:lnTo>
                    <a:pt x="2" y="27"/>
                  </a:lnTo>
                  <a:lnTo>
                    <a:pt x="0" y="28"/>
                  </a:lnTo>
                  <a:lnTo>
                    <a:pt x="1" y="26"/>
                  </a:lnTo>
                  <a:lnTo>
                    <a:pt x="2" y="24"/>
                  </a:lnTo>
                  <a:lnTo>
                    <a:pt x="2" y="22"/>
                  </a:lnTo>
                  <a:lnTo>
                    <a:pt x="4" y="20"/>
                  </a:lnTo>
                  <a:lnTo>
                    <a:pt x="7" y="19"/>
                  </a:lnTo>
                  <a:lnTo>
                    <a:pt x="9" y="17"/>
                  </a:lnTo>
                  <a:lnTo>
                    <a:pt x="13" y="15"/>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1"/>
                  </a:lnTo>
                  <a:lnTo>
                    <a:pt x="137" y="48"/>
                  </a:lnTo>
                  <a:lnTo>
                    <a:pt x="144" y="52"/>
                  </a:lnTo>
                  <a:lnTo>
                    <a:pt x="148" y="54"/>
                  </a:lnTo>
                  <a:lnTo>
                    <a:pt x="153" y="56"/>
                  </a:lnTo>
                  <a:lnTo>
                    <a:pt x="157" y="58"/>
                  </a:lnTo>
                  <a:lnTo>
                    <a:pt x="162" y="60"/>
                  </a:lnTo>
                  <a:lnTo>
                    <a:pt x="166" y="60"/>
                  </a:lnTo>
                  <a:lnTo>
                    <a:pt x="171" y="61"/>
                  </a:lnTo>
                  <a:lnTo>
                    <a:pt x="175" y="61"/>
                  </a:lnTo>
                  <a:lnTo>
                    <a:pt x="179" y="61"/>
                  </a:lnTo>
                  <a:lnTo>
                    <a:pt x="183" y="59"/>
                  </a:lnTo>
                  <a:lnTo>
                    <a:pt x="186" y="58"/>
                  </a:lnTo>
                  <a:lnTo>
                    <a:pt x="189" y="56"/>
                  </a:lnTo>
                  <a:lnTo>
                    <a:pt x="190" y="53"/>
                  </a:lnTo>
                </a:path>
              </a:pathLst>
            </a:custGeom>
            <a:solidFill>
              <a:srgbClr val="FF0000"/>
            </a:solidFill>
            <a:ln w="12700" cap="rnd">
              <a:solidFill>
                <a:srgbClr val="FF0000"/>
              </a:solidFill>
              <a:round/>
              <a:headEnd/>
              <a:tailEnd/>
            </a:ln>
          </p:spPr>
          <p:txBody>
            <a:bodyPr/>
            <a:lstStyle/>
            <a:p>
              <a:endParaRPr lang="en-US"/>
            </a:p>
          </p:txBody>
        </p:sp>
        <p:sp>
          <p:nvSpPr>
            <p:cNvPr id="113715" name="Freeform 134"/>
            <p:cNvSpPr>
              <a:spLocks/>
            </p:cNvSpPr>
            <p:nvPr/>
          </p:nvSpPr>
          <p:spPr bwMode="auto">
            <a:xfrm>
              <a:off x="3230" y="1943"/>
              <a:ext cx="194" cy="87"/>
            </a:xfrm>
            <a:custGeom>
              <a:avLst/>
              <a:gdLst>
                <a:gd name="T0" fmla="*/ 191 w 194"/>
                <a:gd name="T1" fmla="*/ 60 h 87"/>
                <a:gd name="T2" fmla="*/ 187 w 194"/>
                <a:gd name="T3" fmla="*/ 66 h 87"/>
                <a:gd name="T4" fmla="*/ 181 w 194"/>
                <a:gd name="T5" fmla="*/ 72 h 87"/>
                <a:gd name="T6" fmla="*/ 174 w 194"/>
                <a:gd name="T7" fmla="*/ 77 h 87"/>
                <a:gd name="T8" fmla="*/ 163 w 194"/>
                <a:gd name="T9" fmla="*/ 83 h 87"/>
                <a:gd name="T10" fmla="*/ 154 w 194"/>
                <a:gd name="T11" fmla="*/ 85 h 87"/>
                <a:gd name="T12" fmla="*/ 146 w 194"/>
                <a:gd name="T13" fmla="*/ 86 h 87"/>
                <a:gd name="T14" fmla="*/ 138 w 194"/>
                <a:gd name="T15" fmla="*/ 84 h 87"/>
                <a:gd name="T16" fmla="*/ 130 w 194"/>
                <a:gd name="T17" fmla="*/ 81 h 87"/>
                <a:gd name="T18" fmla="*/ 119 w 194"/>
                <a:gd name="T19" fmla="*/ 74 h 87"/>
                <a:gd name="T20" fmla="*/ 65 w 194"/>
                <a:gd name="T21" fmla="*/ 35 h 87"/>
                <a:gd name="T22" fmla="*/ 55 w 194"/>
                <a:gd name="T23" fmla="*/ 28 h 87"/>
                <a:gd name="T24" fmla="*/ 46 w 194"/>
                <a:gd name="T25" fmla="*/ 24 h 87"/>
                <a:gd name="T26" fmla="*/ 37 w 194"/>
                <a:gd name="T27" fmla="*/ 21 h 87"/>
                <a:gd name="T28" fmla="*/ 29 w 194"/>
                <a:gd name="T29" fmla="*/ 21 h 87"/>
                <a:gd name="T30" fmla="*/ 21 w 194"/>
                <a:gd name="T31" fmla="*/ 21 h 87"/>
                <a:gd name="T32" fmla="*/ 12 w 194"/>
                <a:gd name="T33" fmla="*/ 24 h 87"/>
                <a:gd name="T34" fmla="*/ 5 w 194"/>
                <a:gd name="T35" fmla="*/ 27 h 87"/>
                <a:gd name="T36" fmla="*/ 0 w 194"/>
                <a:gd name="T37" fmla="*/ 30 h 87"/>
                <a:gd name="T38" fmla="*/ 1 w 194"/>
                <a:gd name="T39" fmla="*/ 26 h 87"/>
                <a:gd name="T40" fmla="*/ 5 w 194"/>
                <a:gd name="T41" fmla="*/ 22 h 87"/>
                <a:gd name="T42" fmla="*/ 9 w 194"/>
                <a:gd name="T43" fmla="*/ 18 h 87"/>
                <a:gd name="T44" fmla="*/ 21 w 194"/>
                <a:gd name="T45" fmla="*/ 13 h 87"/>
                <a:gd name="T46" fmla="*/ 35 w 194"/>
                <a:gd name="T47" fmla="*/ 6 h 87"/>
                <a:gd name="T48" fmla="*/ 47 w 194"/>
                <a:gd name="T49" fmla="*/ 1 h 87"/>
                <a:gd name="T50" fmla="*/ 55 w 194"/>
                <a:gd name="T51" fmla="*/ 0 h 87"/>
                <a:gd name="T52" fmla="*/ 63 w 194"/>
                <a:gd name="T53" fmla="*/ 1 h 87"/>
                <a:gd name="T54" fmla="*/ 71 w 194"/>
                <a:gd name="T55" fmla="*/ 3 h 87"/>
                <a:gd name="T56" fmla="*/ 80 w 194"/>
                <a:gd name="T57" fmla="*/ 9 h 87"/>
                <a:gd name="T58" fmla="*/ 113 w 194"/>
                <a:gd name="T59" fmla="*/ 32 h 87"/>
                <a:gd name="T60" fmla="*/ 143 w 194"/>
                <a:gd name="T61" fmla="*/ 55 h 87"/>
                <a:gd name="T62" fmla="*/ 153 w 194"/>
                <a:gd name="T63" fmla="*/ 60 h 87"/>
                <a:gd name="T64" fmla="*/ 161 w 194"/>
                <a:gd name="T65" fmla="*/ 63 h 87"/>
                <a:gd name="T66" fmla="*/ 170 w 194"/>
                <a:gd name="T67" fmla="*/ 64 h 87"/>
                <a:gd name="T68" fmla="*/ 178 w 194"/>
                <a:gd name="T69" fmla="*/ 64 h 87"/>
                <a:gd name="T70" fmla="*/ 186 w 194"/>
                <a:gd name="T71" fmla="*/ 61 h 87"/>
                <a:gd name="T72" fmla="*/ 193 w 194"/>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7"/>
                <a:gd name="T113" fmla="*/ 194 w 1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7">
                  <a:moveTo>
                    <a:pt x="193" y="57"/>
                  </a:moveTo>
                  <a:lnTo>
                    <a:pt x="191" y="60"/>
                  </a:lnTo>
                  <a:lnTo>
                    <a:pt x="189" y="63"/>
                  </a:lnTo>
                  <a:lnTo>
                    <a:pt x="187" y="66"/>
                  </a:lnTo>
                  <a:lnTo>
                    <a:pt x="184" y="69"/>
                  </a:lnTo>
                  <a:lnTo>
                    <a:pt x="181" y="72"/>
                  </a:lnTo>
                  <a:lnTo>
                    <a:pt x="178" y="74"/>
                  </a:lnTo>
                  <a:lnTo>
                    <a:pt x="174" y="77"/>
                  </a:lnTo>
                  <a:lnTo>
                    <a:pt x="168" y="80"/>
                  </a:lnTo>
                  <a:lnTo>
                    <a:pt x="163" y="83"/>
                  </a:lnTo>
                  <a:lnTo>
                    <a:pt x="158" y="84"/>
                  </a:lnTo>
                  <a:lnTo>
                    <a:pt x="154" y="85"/>
                  </a:lnTo>
                  <a:lnTo>
                    <a:pt x="150" y="85"/>
                  </a:lnTo>
                  <a:lnTo>
                    <a:pt x="146" y="86"/>
                  </a:lnTo>
                  <a:lnTo>
                    <a:pt x="142" y="85"/>
                  </a:lnTo>
                  <a:lnTo>
                    <a:pt x="138" y="84"/>
                  </a:lnTo>
                  <a:lnTo>
                    <a:pt x="134" y="83"/>
                  </a:lnTo>
                  <a:lnTo>
                    <a:pt x="130" y="81"/>
                  </a:lnTo>
                  <a:lnTo>
                    <a:pt x="124" y="79"/>
                  </a:lnTo>
                  <a:lnTo>
                    <a:pt x="119" y="74"/>
                  </a:lnTo>
                  <a:lnTo>
                    <a:pt x="93" y="55"/>
                  </a:lnTo>
                  <a:lnTo>
                    <a:pt x="65"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6" y="2"/>
                  </a:lnTo>
                  <a:lnTo>
                    <a:pt x="71" y="3"/>
                  </a:lnTo>
                  <a:lnTo>
                    <a:pt x="76" y="6"/>
                  </a:lnTo>
                  <a:lnTo>
                    <a:pt x="80" y="9"/>
                  </a:lnTo>
                  <a:lnTo>
                    <a:pt x="86" y="12"/>
                  </a:lnTo>
                  <a:lnTo>
                    <a:pt x="113" y="32"/>
                  </a:lnTo>
                  <a:lnTo>
                    <a:pt x="137" y="50"/>
                  </a:lnTo>
                  <a:lnTo>
                    <a:pt x="143" y="55"/>
                  </a:lnTo>
                  <a:lnTo>
                    <a:pt x="148" y="58"/>
                  </a:lnTo>
                  <a:lnTo>
                    <a:pt x="153" y="60"/>
                  </a:lnTo>
                  <a:lnTo>
                    <a:pt x="157" y="61"/>
                  </a:lnTo>
                  <a:lnTo>
                    <a:pt x="161" y="63"/>
                  </a:lnTo>
                  <a:lnTo>
                    <a:pt x="166" y="64"/>
                  </a:lnTo>
                  <a:lnTo>
                    <a:pt x="170" y="64"/>
                  </a:lnTo>
                  <a:lnTo>
                    <a:pt x="175" y="64"/>
                  </a:lnTo>
                  <a:lnTo>
                    <a:pt x="178" y="64"/>
                  </a:lnTo>
                  <a:lnTo>
                    <a:pt x="182" y="62"/>
                  </a:lnTo>
                  <a:lnTo>
                    <a:pt x="186" y="61"/>
                  </a:lnTo>
                  <a:lnTo>
                    <a:pt x="188" y="59"/>
                  </a:lnTo>
                  <a:lnTo>
                    <a:pt x="193" y="57"/>
                  </a:lnTo>
                </a:path>
              </a:pathLst>
            </a:custGeom>
            <a:solidFill>
              <a:srgbClr val="FF0000"/>
            </a:solidFill>
            <a:ln w="12700" cap="rnd">
              <a:solidFill>
                <a:srgbClr val="FF0000"/>
              </a:solidFill>
              <a:round/>
              <a:headEnd/>
              <a:tailEnd/>
            </a:ln>
          </p:spPr>
          <p:txBody>
            <a:bodyPr/>
            <a:lstStyle/>
            <a:p>
              <a:endParaRPr lang="en-US"/>
            </a:p>
          </p:txBody>
        </p:sp>
        <p:sp>
          <p:nvSpPr>
            <p:cNvPr id="113716" name="Freeform 135"/>
            <p:cNvSpPr>
              <a:spLocks/>
            </p:cNvSpPr>
            <p:nvPr/>
          </p:nvSpPr>
          <p:spPr bwMode="auto">
            <a:xfrm>
              <a:off x="3679" y="1724"/>
              <a:ext cx="193" cy="81"/>
            </a:xfrm>
            <a:custGeom>
              <a:avLst/>
              <a:gdLst>
                <a:gd name="T0" fmla="*/ 192 w 193"/>
                <a:gd name="T1" fmla="*/ 56 h 81"/>
                <a:gd name="T2" fmla="*/ 189 w 193"/>
                <a:gd name="T3" fmla="*/ 61 h 81"/>
                <a:gd name="T4" fmla="*/ 184 w 193"/>
                <a:gd name="T5" fmla="*/ 66 h 81"/>
                <a:gd name="T6" fmla="*/ 176 w 193"/>
                <a:gd name="T7" fmla="*/ 72 h 81"/>
                <a:gd name="T8" fmla="*/ 164 w 193"/>
                <a:gd name="T9" fmla="*/ 76 h 81"/>
                <a:gd name="T10" fmla="*/ 154 w 193"/>
                <a:gd name="T11" fmla="*/ 79 h 81"/>
                <a:gd name="T12" fmla="*/ 146 w 193"/>
                <a:gd name="T13" fmla="*/ 80 h 81"/>
                <a:gd name="T14" fmla="*/ 138 w 193"/>
                <a:gd name="T15" fmla="*/ 78 h 81"/>
                <a:gd name="T16" fmla="*/ 130 w 193"/>
                <a:gd name="T17" fmla="*/ 75 h 81"/>
                <a:gd name="T18" fmla="*/ 121 w 193"/>
                <a:gd name="T19" fmla="*/ 69 h 81"/>
                <a:gd name="T20" fmla="*/ 65 w 193"/>
                <a:gd name="T21" fmla="*/ 31 h 81"/>
                <a:gd name="T22" fmla="*/ 55 w 193"/>
                <a:gd name="T23" fmla="*/ 26 h 81"/>
                <a:gd name="T24" fmla="*/ 45 w 193"/>
                <a:gd name="T25" fmla="*/ 21 h 81"/>
                <a:gd name="T26" fmla="*/ 36 w 193"/>
                <a:gd name="T27" fmla="*/ 19 h 81"/>
                <a:gd name="T28" fmla="*/ 28 w 193"/>
                <a:gd name="T29" fmla="*/ 18 h 81"/>
                <a:gd name="T30" fmla="*/ 20 w 193"/>
                <a:gd name="T31" fmla="*/ 19 h 81"/>
                <a:gd name="T32" fmla="*/ 11 w 193"/>
                <a:gd name="T33" fmla="*/ 22 h 81"/>
                <a:gd name="T34" fmla="*/ 5 w 193"/>
                <a:gd name="T35" fmla="*/ 24 h 81"/>
                <a:gd name="T36" fmla="*/ 0 w 193"/>
                <a:gd name="T37" fmla="*/ 27 h 81"/>
                <a:gd name="T38" fmla="*/ 2 w 193"/>
                <a:gd name="T39" fmla="*/ 23 h 81"/>
                <a:gd name="T40" fmla="*/ 4 w 193"/>
                <a:gd name="T41" fmla="*/ 20 h 81"/>
                <a:gd name="T42" fmla="*/ 9 w 193"/>
                <a:gd name="T43" fmla="*/ 16 h 81"/>
                <a:gd name="T44" fmla="*/ 19 w 193"/>
                <a:gd name="T45" fmla="*/ 11 h 81"/>
                <a:gd name="T46" fmla="*/ 34 w 193"/>
                <a:gd name="T47" fmla="*/ 5 h 81"/>
                <a:gd name="T48" fmla="*/ 46 w 193"/>
                <a:gd name="T49" fmla="*/ 1 h 81"/>
                <a:gd name="T50" fmla="*/ 55 w 193"/>
                <a:gd name="T51" fmla="*/ 0 h 81"/>
                <a:gd name="T52" fmla="*/ 62 w 193"/>
                <a:gd name="T53" fmla="*/ 0 h 81"/>
                <a:gd name="T54" fmla="*/ 71 w 193"/>
                <a:gd name="T55" fmla="*/ 3 h 81"/>
                <a:gd name="T56" fmla="*/ 80 w 193"/>
                <a:gd name="T57" fmla="*/ 8 h 81"/>
                <a:gd name="T58" fmla="*/ 113 w 193"/>
                <a:gd name="T59" fmla="*/ 30 h 81"/>
                <a:gd name="T60" fmla="*/ 144 w 193"/>
                <a:gd name="T61" fmla="*/ 50 h 81"/>
                <a:gd name="T62" fmla="*/ 153 w 193"/>
                <a:gd name="T63" fmla="*/ 55 h 81"/>
                <a:gd name="T64" fmla="*/ 162 w 193"/>
                <a:gd name="T65" fmla="*/ 58 h 81"/>
                <a:gd name="T66" fmla="*/ 171 w 193"/>
                <a:gd name="T67" fmla="*/ 59 h 81"/>
                <a:gd name="T68" fmla="*/ 179 w 193"/>
                <a:gd name="T69" fmla="*/ 59 h 81"/>
                <a:gd name="T70" fmla="*/ 186 w 193"/>
                <a:gd name="T71" fmla="*/ 57 h 81"/>
                <a:gd name="T72" fmla="*/ 190 w 193"/>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1"/>
                <a:gd name="T113" fmla="*/ 193 w 193"/>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1">
                  <a:moveTo>
                    <a:pt x="190" y="52"/>
                  </a:moveTo>
                  <a:lnTo>
                    <a:pt x="192" y="56"/>
                  </a:lnTo>
                  <a:lnTo>
                    <a:pt x="190" y="58"/>
                  </a:lnTo>
                  <a:lnTo>
                    <a:pt x="189" y="61"/>
                  </a:lnTo>
                  <a:lnTo>
                    <a:pt x="187" y="63"/>
                  </a:lnTo>
                  <a:lnTo>
                    <a:pt x="184" y="66"/>
                  </a:lnTo>
                  <a:lnTo>
                    <a:pt x="178" y="69"/>
                  </a:lnTo>
                  <a:lnTo>
                    <a:pt x="176" y="72"/>
                  </a:lnTo>
                  <a:lnTo>
                    <a:pt x="170" y="74"/>
                  </a:lnTo>
                  <a:lnTo>
                    <a:pt x="164" y="76"/>
                  </a:lnTo>
                  <a:lnTo>
                    <a:pt x="159" y="77"/>
                  </a:lnTo>
                  <a:lnTo>
                    <a:pt x="154" y="79"/>
                  </a:lnTo>
                  <a:lnTo>
                    <a:pt x="150" y="79"/>
                  </a:lnTo>
                  <a:lnTo>
                    <a:pt x="146" y="80"/>
                  </a:lnTo>
                  <a:lnTo>
                    <a:pt x="142" y="78"/>
                  </a:lnTo>
                  <a:lnTo>
                    <a:pt x="138" y="78"/>
                  </a:lnTo>
                  <a:lnTo>
                    <a:pt x="134" y="77"/>
                  </a:lnTo>
                  <a:lnTo>
                    <a:pt x="130" y="75"/>
                  </a:lnTo>
                  <a:lnTo>
                    <a:pt x="126" y="72"/>
                  </a:lnTo>
                  <a:lnTo>
                    <a:pt x="121" y="69"/>
                  </a:lnTo>
                  <a:lnTo>
                    <a:pt x="92" y="50"/>
                  </a:lnTo>
                  <a:lnTo>
                    <a:pt x="65" y="31"/>
                  </a:lnTo>
                  <a:lnTo>
                    <a:pt x="60" y="28"/>
                  </a:lnTo>
                  <a:lnTo>
                    <a:pt x="55"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0"/>
                  </a:lnTo>
                  <a:lnTo>
                    <a:pt x="137" y="46"/>
                  </a:lnTo>
                  <a:lnTo>
                    <a:pt x="144" y="50"/>
                  </a:lnTo>
                  <a:lnTo>
                    <a:pt x="148" y="53"/>
                  </a:lnTo>
                  <a:lnTo>
                    <a:pt x="153" y="55"/>
                  </a:lnTo>
                  <a:lnTo>
                    <a:pt x="157" y="57"/>
                  </a:lnTo>
                  <a:lnTo>
                    <a:pt x="162" y="58"/>
                  </a:lnTo>
                  <a:lnTo>
                    <a:pt x="166" y="59"/>
                  </a:lnTo>
                  <a:lnTo>
                    <a:pt x="171" y="59"/>
                  </a:lnTo>
                  <a:lnTo>
                    <a:pt x="175" y="59"/>
                  </a:lnTo>
                  <a:lnTo>
                    <a:pt x="179" y="59"/>
                  </a:lnTo>
                  <a:lnTo>
                    <a:pt x="183" y="58"/>
                  </a:lnTo>
                  <a:lnTo>
                    <a:pt x="186" y="57"/>
                  </a:lnTo>
                  <a:lnTo>
                    <a:pt x="189" y="55"/>
                  </a:lnTo>
                  <a:lnTo>
                    <a:pt x="190" y="52"/>
                  </a:lnTo>
                </a:path>
              </a:pathLst>
            </a:custGeom>
            <a:solidFill>
              <a:srgbClr val="FF0000"/>
            </a:solidFill>
            <a:ln w="12700" cap="rnd">
              <a:solidFill>
                <a:srgbClr val="FF0000"/>
              </a:solidFill>
              <a:round/>
              <a:headEnd/>
              <a:tailEnd/>
            </a:ln>
          </p:spPr>
          <p:txBody>
            <a:bodyPr/>
            <a:lstStyle/>
            <a:p>
              <a:endParaRPr lang="en-US"/>
            </a:p>
          </p:txBody>
        </p:sp>
        <p:sp>
          <p:nvSpPr>
            <p:cNvPr id="113717" name="Freeform 136"/>
            <p:cNvSpPr>
              <a:spLocks/>
            </p:cNvSpPr>
            <p:nvPr/>
          </p:nvSpPr>
          <p:spPr bwMode="auto">
            <a:xfrm>
              <a:off x="3527" y="1803"/>
              <a:ext cx="196" cy="80"/>
            </a:xfrm>
            <a:custGeom>
              <a:avLst/>
              <a:gdLst>
                <a:gd name="T0" fmla="*/ 193 w 196"/>
                <a:gd name="T1" fmla="*/ 55 h 80"/>
                <a:gd name="T2" fmla="*/ 189 w 196"/>
                <a:gd name="T3" fmla="*/ 60 h 80"/>
                <a:gd name="T4" fmla="*/ 183 w 196"/>
                <a:gd name="T5" fmla="*/ 66 h 80"/>
                <a:gd name="T6" fmla="*/ 176 w 196"/>
                <a:gd name="T7" fmla="*/ 71 h 80"/>
                <a:gd name="T8" fmla="*/ 165 w 196"/>
                <a:gd name="T9" fmla="*/ 76 h 80"/>
                <a:gd name="T10" fmla="*/ 156 w 196"/>
                <a:gd name="T11" fmla="*/ 78 h 80"/>
                <a:gd name="T12" fmla="*/ 147 w 196"/>
                <a:gd name="T13" fmla="*/ 79 h 80"/>
                <a:gd name="T14" fmla="*/ 139 w 196"/>
                <a:gd name="T15" fmla="*/ 77 h 80"/>
                <a:gd name="T16" fmla="*/ 131 w 196"/>
                <a:gd name="T17" fmla="*/ 75 h 80"/>
                <a:gd name="T18" fmla="*/ 121 w 196"/>
                <a:gd name="T19" fmla="*/ 68 h 80"/>
                <a:gd name="T20" fmla="*/ 66 w 196"/>
                <a:gd name="T21" fmla="*/ 32 h 80"/>
                <a:gd name="T22" fmla="*/ 56 w 196"/>
                <a:gd name="T23" fmla="*/ 26 h 80"/>
                <a:gd name="T24" fmla="*/ 47 w 196"/>
                <a:gd name="T25" fmla="*/ 22 h 80"/>
                <a:gd name="T26" fmla="*/ 37 w 196"/>
                <a:gd name="T27" fmla="*/ 19 h 80"/>
                <a:gd name="T28" fmla="*/ 29 w 196"/>
                <a:gd name="T29" fmla="*/ 19 h 80"/>
                <a:gd name="T30" fmla="*/ 21 w 196"/>
                <a:gd name="T31" fmla="*/ 19 h 80"/>
                <a:gd name="T32" fmla="*/ 12 w 196"/>
                <a:gd name="T33" fmla="*/ 22 h 80"/>
                <a:gd name="T34" fmla="*/ 5 w 196"/>
                <a:gd name="T35" fmla="*/ 25 h 80"/>
                <a:gd name="T36" fmla="*/ 0 w 196"/>
                <a:gd name="T37" fmla="*/ 27 h 80"/>
                <a:gd name="T38" fmla="*/ 1 w 196"/>
                <a:gd name="T39" fmla="*/ 24 h 80"/>
                <a:gd name="T40" fmla="*/ 5 w 196"/>
                <a:gd name="T41" fmla="*/ 20 h 80"/>
                <a:gd name="T42" fmla="*/ 9 w 196"/>
                <a:gd name="T43" fmla="*/ 17 h 80"/>
                <a:gd name="T44" fmla="*/ 21 w 196"/>
                <a:gd name="T45" fmla="*/ 12 h 80"/>
                <a:gd name="T46" fmla="*/ 35 w 196"/>
                <a:gd name="T47" fmla="*/ 5 h 80"/>
                <a:gd name="T48" fmla="*/ 47 w 196"/>
                <a:gd name="T49" fmla="*/ 1 h 80"/>
                <a:gd name="T50" fmla="*/ 55 w 196"/>
                <a:gd name="T51" fmla="*/ 0 h 80"/>
                <a:gd name="T52" fmla="*/ 63 w 196"/>
                <a:gd name="T53" fmla="*/ 1 h 80"/>
                <a:gd name="T54" fmla="*/ 71 w 196"/>
                <a:gd name="T55" fmla="*/ 3 h 80"/>
                <a:gd name="T56" fmla="*/ 81 w 196"/>
                <a:gd name="T57" fmla="*/ 8 h 80"/>
                <a:gd name="T58" fmla="*/ 114 w 196"/>
                <a:gd name="T59" fmla="*/ 30 h 80"/>
                <a:gd name="T60" fmla="*/ 145 w 196"/>
                <a:gd name="T61" fmla="*/ 50 h 80"/>
                <a:gd name="T62" fmla="*/ 154 w 196"/>
                <a:gd name="T63" fmla="*/ 55 h 80"/>
                <a:gd name="T64" fmla="*/ 163 w 196"/>
                <a:gd name="T65" fmla="*/ 58 h 80"/>
                <a:gd name="T66" fmla="*/ 172 w 196"/>
                <a:gd name="T67" fmla="*/ 59 h 80"/>
                <a:gd name="T68" fmla="*/ 180 w 196"/>
                <a:gd name="T69" fmla="*/ 59 h 80"/>
                <a:gd name="T70" fmla="*/ 188 w 196"/>
                <a:gd name="T71" fmla="*/ 56 h 80"/>
                <a:gd name="T72" fmla="*/ 195 w 196"/>
                <a:gd name="T73" fmla="*/ 52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0"/>
                <a:gd name="T113" fmla="*/ 196 w 196"/>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0">
                  <a:moveTo>
                    <a:pt x="195" y="52"/>
                  </a:moveTo>
                  <a:lnTo>
                    <a:pt x="193" y="55"/>
                  </a:lnTo>
                  <a:lnTo>
                    <a:pt x="191" y="58"/>
                  </a:lnTo>
                  <a:lnTo>
                    <a:pt x="189" y="60"/>
                  </a:lnTo>
                  <a:lnTo>
                    <a:pt x="186" y="63"/>
                  </a:lnTo>
                  <a:lnTo>
                    <a:pt x="183" y="66"/>
                  </a:lnTo>
                  <a:lnTo>
                    <a:pt x="180" y="68"/>
                  </a:lnTo>
                  <a:lnTo>
                    <a:pt x="176" y="71"/>
                  </a:lnTo>
                  <a:lnTo>
                    <a:pt x="170" y="74"/>
                  </a:lnTo>
                  <a:lnTo>
                    <a:pt x="165" y="76"/>
                  </a:lnTo>
                  <a:lnTo>
                    <a:pt x="160" y="77"/>
                  </a:lnTo>
                  <a:lnTo>
                    <a:pt x="156" y="78"/>
                  </a:lnTo>
                  <a:lnTo>
                    <a:pt x="152" y="78"/>
                  </a:lnTo>
                  <a:lnTo>
                    <a:pt x="147" y="79"/>
                  </a:lnTo>
                  <a:lnTo>
                    <a:pt x="144" y="78"/>
                  </a:lnTo>
                  <a:lnTo>
                    <a:pt x="139" y="77"/>
                  </a:lnTo>
                  <a:lnTo>
                    <a:pt x="136" y="76"/>
                  </a:lnTo>
                  <a:lnTo>
                    <a:pt x="131" y="75"/>
                  </a:lnTo>
                  <a:lnTo>
                    <a:pt x="126" y="72"/>
                  </a:lnTo>
                  <a:lnTo>
                    <a:pt x="121" y="68"/>
                  </a:lnTo>
                  <a:lnTo>
                    <a:pt x="94" y="50"/>
                  </a:lnTo>
                  <a:lnTo>
                    <a:pt x="66" y="32"/>
                  </a:lnTo>
                  <a:lnTo>
                    <a:pt x="60" y="29"/>
                  </a:lnTo>
                  <a:lnTo>
                    <a:pt x="56" y="26"/>
                  </a:lnTo>
                  <a:lnTo>
                    <a:pt x="51" y="24"/>
                  </a:lnTo>
                  <a:lnTo>
                    <a:pt x="47" y="22"/>
                  </a:lnTo>
                  <a:lnTo>
                    <a:pt x="41" y="20"/>
                  </a:lnTo>
                  <a:lnTo>
                    <a:pt x="37" y="19"/>
                  </a:lnTo>
                  <a:lnTo>
                    <a:pt x="33" y="18"/>
                  </a:lnTo>
                  <a:lnTo>
                    <a:pt x="29" y="19"/>
                  </a:lnTo>
                  <a:lnTo>
                    <a:pt x="24" y="19"/>
                  </a:lnTo>
                  <a:lnTo>
                    <a:pt x="21" y="19"/>
                  </a:lnTo>
                  <a:lnTo>
                    <a:pt x="17" y="21"/>
                  </a:lnTo>
                  <a:lnTo>
                    <a:pt x="12" y="22"/>
                  </a:lnTo>
                  <a:lnTo>
                    <a:pt x="9" y="23"/>
                  </a:lnTo>
                  <a:lnTo>
                    <a:pt x="5" y="25"/>
                  </a:lnTo>
                  <a:lnTo>
                    <a:pt x="3" y="26"/>
                  </a:lnTo>
                  <a:lnTo>
                    <a:pt x="0" y="27"/>
                  </a:lnTo>
                  <a:lnTo>
                    <a:pt x="1" y="26"/>
                  </a:lnTo>
                  <a:lnTo>
                    <a:pt x="1" y="24"/>
                  </a:lnTo>
                  <a:lnTo>
                    <a:pt x="3" y="22"/>
                  </a:lnTo>
                  <a:lnTo>
                    <a:pt x="5" y="20"/>
                  </a:lnTo>
                  <a:lnTo>
                    <a:pt x="7" y="18"/>
                  </a:lnTo>
                  <a:lnTo>
                    <a:pt x="9" y="17"/>
                  </a:lnTo>
                  <a:lnTo>
                    <a:pt x="14" y="15"/>
                  </a:lnTo>
                  <a:lnTo>
                    <a:pt x="21" y="12"/>
                  </a:lnTo>
                  <a:lnTo>
                    <a:pt x="28" y="8"/>
                  </a:lnTo>
                  <a:lnTo>
                    <a:pt x="35" y="5"/>
                  </a:lnTo>
                  <a:lnTo>
                    <a:pt x="42" y="3"/>
                  </a:lnTo>
                  <a:lnTo>
                    <a:pt x="47" y="1"/>
                  </a:lnTo>
                  <a:lnTo>
                    <a:pt x="51" y="0"/>
                  </a:lnTo>
                  <a:lnTo>
                    <a:pt x="55" y="0"/>
                  </a:lnTo>
                  <a:lnTo>
                    <a:pt x="60" y="0"/>
                  </a:lnTo>
                  <a:lnTo>
                    <a:pt x="63" y="1"/>
                  </a:lnTo>
                  <a:lnTo>
                    <a:pt x="67" y="2"/>
                  </a:lnTo>
                  <a:lnTo>
                    <a:pt x="71" y="3"/>
                  </a:lnTo>
                  <a:lnTo>
                    <a:pt x="76" y="6"/>
                  </a:lnTo>
                  <a:lnTo>
                    <a:pt x="81" y="8"/>
                  </a:lnTo>
                  <a:lnTo>
                    <a:pt x="87" y="11"/>
                  </a:lnTo>
                  <a:lnTo>
                    <a:pt x="114" y="30"/>
                  </a:lnTo>
                  <a:lnTo>
                    <a:pt x="138" y="46"/>
                  </a:lnTo>
                  <a:lnTo>
                    <a:pt x="145" y="50"/>
                  </a:lnTo>
                  <a:lnTo>
                    <a:pt x="150" y="53"/>
                  </a:lnTo>
                  <a:lnTo>
                    <a:pt x="154" y="55"/>
                  </a:lnTo>
                  <a:lnTo>
                    <a:pt x="159" y="56"/>
                  </a:lnTo>
                  <a:lnTo>
                    <a:pt x="163" y="58"/>
                  </a:lnTo>
                  <a:lnTo>
                    <a:pt x="168" y="59"/>
                  </a:lnTo>
                  <a:lnTo>
                    <a:pt x="172" y="59"/>
                  </a:lnTo>
                  <a:lnTo>
                    <a:pt x="177" y="59"/>
                  </a:lnTo>
                  <a:lnTo>
                    <a:pt x="180" y="59"/>
                  </a:lnTo>
                  <a:lnTo>
                    <a:pt x="184" y="57"/>
                  </a:lnTo>
                  <a:lnTo>
                    <a:pt x="188" y="56"/>
                  </a:lnTo>
                  <a:lnTo>
                    <a:pt x="190" y="54"/>
                  </a:lnTo>
                  <a:lnTo>
                    <a:pt x="195" y="52"/>
                  </a:lnTo>
                </a:path>
              </a:pathLst>
            </a:custGeom>
            <a:solidFill>
              <a:srgbClr val="FF0000"/>
            </a:solidFill>
            <a:ln w="12700" cap="rnd">
              <a:solidFill>
                <a:srgbClr val="FF0000"/>
              </a:solidFill>
              <a:round/>
              <a:headEnd/>
              <a:tailEnd/>
            </a:ln>
          </p:spPr>
          <p:txBody>
            <a:bodyPr/>
            <a:lstStyle/>
            <a:p>
              <a:endParaRPr lang="en-US"/>
            </a:p>
          </p:txBody>
        </p:sp>
        <p:sp>
          <p:nvSpPr>
            <p:cNvPr id="113718" name="Freeform 137"/>
            <p:cNvSpPr>
              <a:spLocks/>
            </p:cNvSpPr>
            <p:nvPr/>
          </p:nvSpPr>
          <p:spPr bwMode="auto">
            <a:xfrm>
              <a:off x="3978" y="1575"/>
              <a:ext cx="192" cy="86"/>
            </a:xfrm>
            <a:custGeom>
              <a:avLst/>
              <a:gdLst>
                <a:gd name="T0" fmla="*/ 191 w 192"/>
                <a:gd name="T1" fmla="*/ 59 h 86"/>
                <a:gd name="T2" fmla="*/ 188 w 192"/>
                <a:gd name="T3" fmla="*/ 65 h 86"/>
                <a:gd name="T4" fmla="*/ 183 w 192"/>
                <a:gd name="T5" fmla="*/ 70 h 86"/>
                <a:gd name="T6" fmla="*/ 175 w 192"/>
                <a:gd name="T7" fmla="*/ 76 h 86"/>
                <a:gd name="T8" fmla="*/ 163 w 192"/>
                <a:gd name="T9" fmla="*/ 81 h 86"/>
                <a:gd name="T10" fmla="*/ 153 w 192"/>
                <a:gd name="T11" fmla="*/ 84 h 86"/>
                <a:gd name="T12" fmla="*/ 145 w 192"/>
                <a:gd name="T13" fmla="*/ 85 h 86"/>
                <a:gd name="T14" fmla="*/ 138 w 192"/>
                <a:gd name="T15" fmla="*/ 83 h 86"/>
                <a:gd name="T16" fmla="*/ 130 w 192"/>
                <a:gd name="T17" fmla="*/ 80 h 86"/>
                <a:gd name="T18" fmla="*/ 120 w 192"/>
                <a:gd name="T19" fmla="*/ 73 h 86"/>
                <a:gd name="T20" fmla="*/ 65 w 192"/>
                <a:gd name="T21" fmla="*/ 33 h 86"/>
                <a:gd name="T22" fmla="*/ 54 w 192"/>
                <a:gd name="T23" fmla="*/ 28 h 86"/>
                <a:gd name="T24" fmla="*/ 45 w 192"/>
                <a:gd name="T25" fmla="*/ 23 h 86"/>
                <a:gd name="T26" fmla="*/ 36 w 192"/>
                <a:gd name="T27" fmla="*/ 20 h 86"/>
                <a:gd name="T28" fmla="*/ 28 w 192"/>
                <a:gd name="T29" fmla="*/ 19 h 86"/>
                <a:gd name="T30" fmla="*/ 20 w 192"/>
                <a:gd name="T31" fmla="*/ 20 h 86"/>
                <a:gd name="T32" fmla="*/ 11 w 192"/>
                <a:gd name="T33" fmla="*/ 23 h 86"/>
                <a:gd name="T34" fmla="*/ 5 w 192"/>
                <a:gd name="T35" fmla="*/ 25 h 86"/>
                <a:gd name="T36" fmla="*/ 0 w 192"/>
                <a:gd name="T37" fmla="*/ 29 h 86"/>
                <a:gd name="T38" fmla="*/ 2 w 192"/>
                <a:gd name="T39" fmla="*/ 25 h 86"/>
                <a:gd name="T40" fmla="*/ 4 w 192"/>
                <a:gd name="T41" fmla="*/ 21 h 86"/>
                <a:gd name="T42" fmla="*/ 9 w 192"/>
                <a:gd name="T43" fmla="*/ 18 h 86"/>
                <a:gd name="T44" fmla="*/ 19 w 192"/>
                <a:gd name="T45" fmla="*/ 12 h 86"/>
                <a:gd name="T46" fmla="*/ 34 w 192"/>
                <a:gd name="T47" fmla="*/ 6 h 86"/>
                <a:gd name="T48" fmla="*/ 45 w 192"/>
                <a:gd name="T49" fmla="*/ 1 h 86"/>
                <a:gd name="T50" fmla="*/ 54 w 192"/>
                <a:gd name="T51" fmla="*/ 0 h 86"/>
                <a:gd name="T52" fmla="*/ 62 w 192"/>
                <a:gd name="T53" fmla="*/ 0 h 86"/>
                <a:gd name="T54" fmla="*/ 71 w 192"/>
                <a:gd name="T55" fmla="*/ 3 h 86"/>
                <a:gd name="T56" fmla="*/ 80 w 192"/>
                <a:gd name="T57" fmla="*/ 9 h 86"/>
                <a:gd name="T58" fmla="*/ 113 w 192"/>
                <a:gd name="T59" fmla="*/ 32 h 86"/>
                <a:gd name="T60" fmla="*/ 143 w 192"/>
                <a:gd name="T61" fmla="*/ 54 h 86"/>
                <a:gd name="T62" fmla="*/ 152 w 192"/>
                <a:gd name="T63" fmla="*/ 58 h 86"/>
                <a:gd name="T64" fmla="*/ 161 w 192"/>
                <a:gd name="T65" fmla="*/ 62 h 86"/>
                <a:gd name="T66" fmla="*/ 170 w 192"/>
                <a:gd name="T67" fmla="*/ 63 h 86"/>
                <a:gd name="T68" fmla="*/ 178 w 192"/>
                <a:gd name="T69" fmla="*/ 63 h 86"/>
                <a:gd name="T70" fmla="*/ 185 w 192"/>
                <a:gd name="T71" fmla="*/ 60 h 86"/>
                <a:gd name="T72" fmla="*/ 189 w 192"/>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6"/>
                <a:gd name="T113" fmla="*/ 192 w 192"/>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6">
                  <a:moveTo>
                    <a:pt x="189" y="55"/>
                  </a:moveTo>
                  <a:lnTo>
                    <a:pt x="191" y="59"/>
                  </a:lnTo>
                  <a:lnTo>
                    <a:pt x="189" y="62"/>
                  </a:lnTo>
                  <a:lnTo>
                    <a:pt x="188" y="65"/>
                  </a:lnTo>
                  <a:lnTo>
                    <a:pt x="186" y="67"/>
                  </a:lnTo>
                  <a:lnTo>
                    <a:pt x="183" y="70"/>
                  </a:lnTo>
                  <a:lnTo>
                    <a:pt x="177" y="74"/>
                  </a:lnTo>
                  <a:lnTo>
                    <a:pt x="175" y="76"/>
                  </a:lnTo>
                  <a:lnTo>
                    <a:pt x="169" y="78"/>
                  </a:lnTo>
                  <a:lnTo>
                    <a:pt x="163" y="81"/>
                  </a:lnTo>
                  <a:lnTo>
                    <a:pt x="158" y="82"/>
                  </a:lnTo>
                  <a:lnTo>
                    <a:pt x="153" y="84"/>
                  </a:lnTo>
                  <a:lnTo>
                    <a:pt x="150" y="84"/>
                  </a:lnTo>
                  <a:lnTo>
                    <a:pt x="145" y="85"/>
                  </a:lnTo>
                  <a:lnTo>
                    <a:pt x="142" y="83"/>
                  </a:lnTo>
                  <a:lnTo>
                    <a:pt x="138" y="83"/>
                  </a:lnTo>
                  <a:lnTo>
                    <a:pt x="133" y="82"/>
                  </a:lnTo>
                  <a:lnTo>
                    <a:pt x="130" y="80"/>
                  </a:lnTo>
                  <a:lnTo>
                    <a:pt x="125" y="77"/>
                  </a:lnTo>
                  <a:lnTo>
                    <a:pt x="120" y="73"/>
                  </a:lnTo>
                  <a:lnTo>
                    <a:pt x="92" y="53"/>
                  </a:lnTo>
                  <a:lnTo>
                    <a:pt x="65"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1" y="3"/>
                  </a:lnTo>
                  <a:lnTo>
                    <a:pt x="75" y="6"/>
                  </a:lnTo>
                  <a:lnTo>
                    <a:pt x="80" y="9"/>
                  </a:lnTo>
                  <a:lnTo>
                    <a:pt x="85" y="12"/>
                  </a:lnTo>
                  <a:lnTo>
                    <a:pt x="113" y="32"/>
                  </a:lnTo>
                  <a:lnTo>
                    <a:pt x="136" y="49"/>
                  </a:lnTo>
                  <a:lnTo>
                    <a:pt x="143" y="54"/>
                  </a:lnTo>
                  <a:lnTo>
                    <a:pt x="148" y="56"/>
                  </a:lnTo>
                  <a:lnTo>
                    <a:pt x="152" y="58"/>
                  </a:lnTo>
                  <a:lnTo>
                    <a:pt x="156" y="60"/>
                  </a:lnTo>
                  <a:lnTo>
                    <a:pt x="161" y="62"/>
                  </a:lnTo>
                  <a:lnTo>
                    <a:pt x="165" y="63"/>
                  </a:lnTo>
                  <a:lnTo>
                    <a:pt x="170" y="63"/>
                  </a:lnTo>
                  <a:lnTo>
                    <a:pt x="174" y="63"/>
                  </a:lnTo>
                  <a:lnTo>
                    <a:pt x="178" y="63"/>
                  </a:lnTo>
                  <a:lnTo>
                    <a:pt x="182" y="61"/>
                  </a:lnTo>
                  <a:lnTo>
                    <a:pt x="185" y="60"/>
                  </a:lnTo>
                  <a:lnTo>
                    <a:pt x="188" y="58"/>
                  </a:lnTo>
                  <a:lnTo>
                    <a:pt x="189" y="55"/>
                  </a:lnTo>
                </a:path>
              </a:pathLst>
            </a:custGeom>
            <a:solidFill>
              <a:srgbClr val="FF0000"/>
            </a:solidFill>
            <a:ln w="12700" cap="rnd">
              <a:solidFill>
                <a:srgbClr val="FF0000"/>
              </a:solidFill>
              <a:round/>
              <a:headEnd/>
              <a:tailEnd/>
            </a:ln>
          </p:spPr>
          <p:txBody>
            <a:bodyPr/>
            <a:lstStyle/>
            <a:p>
              <a:endParaRPr lang="en-US"/>
            </a:p>
          </p:txBody>
        </p:sp>
        <p:sp>
          <p:nvSpPr>
            <p:cNvPr id="113719" name="Freeform 138"/>
            <p:cNvSpPr>
              <a:spLocks/>
            </p:cNvSpPr>
            <p:nvPr/>
          </p:nvSpPr>
          <p:spPr bwMode="auto">
            <a:xfrm>
              <a:off x="3825" y="1650"/>
              <a:ext cx="197" cy="86"/>
            </a:xfrm>
            <a:custGeom>
              <a:avLst/>
              <a:gdLst>
                <a:gd name="T0" fmla="*/ 194 w 197"/>
                <a:gd name="T1" fmla="*/ 59 h 86"/>
                <a:gd name="T2" fmla="*/ 190 w 197"/>
                <a:gd name="T3" fmla="*/ 65 h 86"/>
                <a:gd name="T4" fmla="*/ 184 w 197"/>
                <a:gd name="T5" fmla="*/ 71 h 86"/>
                <a:gd name="T6" fmla="*/ 177 w 197"/>
                <a:gd name="T7" fmla="*/ 76 h 86"/>
                <a:gd name="T8" fmla="*/ 165 w 197"/>
                <a:gd name="T9" fmla="*/ 82 h 86"/>
                <a:gd name="T10" fmla="*/ 157 w 197"/>
                <a:gd name="T11" fmla="*/ 84 h 86"/>
                <a:gd name="T12" fmla="*/ 148 w 197"/>
                <a:gd name="T13" fmla="*/ 85 h 86"/>
                <a:gd name="T14" fmla="*/ 140 w 197"/>
                <a:gd name="T15" fmla="*/ 83 h 86"/>
                <a:gd name="T16" fmla="*/ 132 w 197"/>
                <a:gd name="T17" fmla="*/ 80 h 86"/>
                <a:gd name="T18" fmla="*/ 121 w 197"/>
                <a:gd name="T19" fmla="*/ 74 h 86"/>
                <a:gd name="T20" fmla="*/ 66 w 197"/>
                <a:gd name="T21" fmla="*/ 34 h 86"/>
                <a:gd name="T22" fmla="*/ 56 w 197"/>
                <a:gd name="T23" fmla="*/ 28 h 86"/>
                <a:gd name="T24" fmla="*/ 47 w 197"/>
                <a:gd name="T25" fmla="*/ 24 h 86"/>
                <a:gd name="T26" fmla="*/ 37 w 197"/>
                <a:gd name="T27" fmla="*/ 20 h 86"/>
                <a:gd name="T28" fmla="*/ 29 w 197"/>
                <a:gd name="T29" fmla="*/ 20 h 86"/>
                <a:gd name="T30" fmla="*/ 21 w 197"/>
                <a:gd name="T31" fmla="*/ 21 h 86"/>
                <a:gd name="T32" fmla="*/ 12 w 197"/>
                <a:gd name="T33" fmla="*/ 24 h 86"/>
                <a:gd name="T34" fmla="*/ 5 w 197"/>
                <a:gd name="T35" fmla="*/ 27 h 86"/>
                <a:gd name="T36" fmla="*/ 0 w 197"/>
                <a:gd name="T37" fmla="*/ 29 h 86"/>
                <a:gd name="T38" fmla="*/ 1 w 197"/>
                <a:gd name="T39" fmla="*/ 26 h 86"/>
                <a:gd name="T40" fmla="*/ 5 w 197"/>
                <a:gd name="T41" fmla="*/ 21 h 86"/>
                <a:gd name="T42" fmla="*/ 9 w 197"/>
                <a:gd name="T43" fmla="*/ 18 h 86"/>
                <a:gd name="T44" fmla="*/ 21 w 197"/>
                <a:gd name="T45" fmla="*/ 13 h 86"/>
                <a:gd name="T46" fmla="*/ 35 w 197"/>
                <a:gd name="T47" fmla="*/ 6 h 86"/>
                <a:gd name="T48" fmla="*/ 47 w 197"/>
                <a:gd name="T49" fmla="*/ 1 h 86"/>
                <a:gd name="T50" fmla="*/ 56 w 197"/>
                <a:gd name="T51" fmla="*/ 0 h 86"/>
                <a:gd name="T52" fmla="*/ 64 w 197"/>
                <a:gd name="T53" fmla="*/ 1 h 86"/>
                <a:gd name="T54" fmla="*/ 72 w 197"/>
                <a:gd name="T55" fmla="*/ 3 h 86"/>
                <a:gd name="T56" fmla="*/ 81 w 197"/>
                <a:gd name="T57" fmla="*/ 9 h 86"/>
                <a:gd name="T58" fmla="*/ 115 w 197"/>
                <a:gd name="T59" fmla="*/ 32 h 86"/>
                <a:gd name="T60" fmla="*/ 146 w 197"/>
                <a:gd name="T61" fmla="*/ 54 h 86"/>
                <a:gd name="T62" fmla="*/ 155 w 197"/>
                <a:gd name="T63" fmla="*/ 59 h 86"/>
                <a:gd name="T64" fmla="*/ 164 w 197"/>
                <a:gd name="T65" fmla="*/ 63 h 86"/>
                <a:gd name="T66" fmla="*/ 173 w 197"/>
                <a:gd name="T67" fmla="*/ 64 h 86"/>
                <a:gd name="T68" fmla="*/ 181 w 197"/>
                <a:gd name="T69" fmla="*/ 63 h 86"/>
                <a:gd name="T70" fmla="*/ 189 w 197"/>
                <a:gd name="T71" fmla="*/ 60 h 86"/>
                <a:gd name="T72" fmla="*/ 196 w 197"/>
                <a:gd name="T73" fmla="*/ 5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6"/>
                <a:gd name="T113" fmla="*/ 197 w 197"/>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6">
                  <a:moveTo>
                    <a:pt x="196" y="56"/>
                  </a:moveTo>
                  <a:lnTo>
                    <a:pt x="194" y="59"/>
                  </a:lnTo>
                  <a:lnTo>
                    <a:pt x="192" y="62"/>
                  </a:lnTo>
                  <a:lnTo>
                    <a:pt x="190" y="65"/>
                  </a:lnTo>
                  <a:lnTo>
                    <a:pt x="187" y="68"/>
                  </a:lnTo>
                  <a:lnTo>
                    <a:pt x="184" y="71"/>
                  </a:lnTo>
                  <a:lnTo>
                    <a:pt x="181" y="74"/>
                  </a:lnTo>
                  <a:lnTo>
                    <a:pt x="177" y="76"/>
                  </a:lnTo>
                  <a:lnTo>
                    <a:pt x="171" y="79"/>
                  </a:lnTo>
                  <a:lnTo>
                    <a:pt x="165" y="82"/>
                  </a:lnTo>
                  <a:lnTo>
                    <a:pt x="161" y="83"/>
                  </a:lnTo>
                  <a:lnTo>
                    <a:pt x="157" y="84"/>
                  </a:lnTo>
                  <a:lnTo>
                    <a:pt x="153" y="84"/>
                  </a:lnTo>
                  <a:lnTo>
                    <a:pt x="148" y="85"/>
                  </a:lnTo>
                  <a:lnTo>
                    <a:pt x="145" y="84"/>
                  </a:lnTo>
                  <a:lnTo>
                    <a:pt x="140" y="83"/>
                  </a:lnTo>
                  <a:lnTo>
                    <a:pt x="136" y="82"/>
                  </a:lnTo>
                  <a:lnTo>
                    <a:pt x="132" y="80"/>
                  </a:lnTo>
                  <a:lnTo>
                    <a:pt x="126" y="78"/>
                  </a:lnTo>
                  <a:lnTo>
                    <a:pt x="121" y="74"/>
                  </a:lnTo>
                  <a:lnTo>
                    <a:pt x="94" y="54"/>
                  </a:lnTo>
                  <a:lnTo>
                    <a:pt x="66" y="34"/>
                  </a:lnTo>
                  <a:lnTo>
                    <a:pt x="61" y="31"/>
                  </a:lnTo>
                  <a:lnTo>
                    <a:pt x="56" y="28"/>
                  </a:lnTo>
                  <a:lnTo>
                    <a:pt x="51" y="26"/>
                  </a:lnTo>
                  <a:lnTo>
                    <a:pt x="47" y="24"/>
                  </a:lnTo>
                  <a:lnTo>
                    <a:pt x="41" y="21"/>
                  </a:lnTo>
                  <a:lnTo>
                    <a:pt x="37" y="20"/>
                  </a:lnTo>
                  <a:lnTo>
                    <a:pt x="33" y="20"/>
                  </a:lnTo>
                  <a:lnTo>
                    <a:pt x="29" y="20"/>
                  </a:lnTo>
                  <a:lnTo>
                    <a:pt x="24" y="20"/>
                  </a:lnTo>
                  <a:lnTo>
                    <a:pt x="21" y="21"/>
                  </a:lnTo>
                  <a:lnTo>
                    <a:pt x="17" y="22"/>
                  </a:lnTo>
                  <a:lnTo>
                    <a:pt x="12" y="24"/>
                  </a:lnTo>
                  <a:lnTo>
                    <a:pt x="9" y="25"/>
                  </a:lnTo>
                  <a:lnTo>
                    <a:pt x="5" y="27"/>
                  </a:lnTo>
                  <a:lnTo>
                    <a:pt x="3" y="28"/>
                  </a:lnTo>
                  <a:lnTo>
                    <a:pt x="0" y="29"/>
                  </a:lnTo>
                  <a:lnTo>
                    <a:pt x="1" y="28"/>
                  </a:lnTo>
                  <a:lnTo>
                    <a:pt x="1" y="26"/>
                  </a:lnTo>
                  <a:lnTo>
                    <a:pt x="3" y="24"/>
                  </a:lnTo>
                  <a:lnTo>
                    <a:pt x="5" y="21"/>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4"/>
                  </a:lnTo>
                  <a:lnTo>
                    <a:pt x="151" y="57"/>
                  </a:lnTo>
                  <a:lnTo>
                    <a:pt x="155" y="59"/>
                  </a:lnTo>
                  <a:lnTo>
                    <a:pt x="159" y="61"/>
                  </a:lnTo>
                  <a:lnTo>
                    <a:pt x="164" y="63"/>
                  </a:lnTo>
                  <a:lnTo>
                    <a:pt x="169" y="63"/>
                  </a:lnTo>
                  <a:lnTo>
                    <a:pt x="173" y="64"/>
                  </a:lnTo>
                  <a:lnTo>
                    <a:pt x="178" y="63"/>
                  </a:lnTo>
                  <a:lnTo>
                    <a:pt x="181" y="63"/>
                  </a:lnTo>
                  <a:lnTo>
                    <a:pt x="185" y="61"/>
                  </a:lnTo>
                  <a:lnTo>
                    <a:pt x="189" y="60"/>
                  </a:lnTo>
                  <a:lnTo>
                    <a:pt x="191" y="58"/>
                  </a:lnTo>
                  <a:lnTo>
                    <a:pt x="196" y="56"/>
                  </a:lnTo>
                </a:path>
              </a:pathLst>
            </a:custGeom>
            <a:solidFill>
              <a:srgbClr val="FF0000"/>
            </a:solidFill>
            <a:ln w="12700" cap="rnd">
              <a:solidFill>
                <a:srgbClr val="FF0000"/>
              </a:solidFill>
              <a:round/>
              <a:headEnd/>
              <a:tailEnd/>
            </a:ln>
          </p:spPr>
          <p:txBody>
            <a:bodyPr/>
            <a:lstStyle/>
            <a:p>
              <a:endParaRPr lang="en-US"/>
            </a:p>
          </p:txBody>
        </p:sp>
        <p:sp>
          <p:nvSpPr>
            <p:cNvPr id="113720" name="Freeform 139"/>
            <p:cNvSpPr>
              <a:spLocks/>
            </p:cNvSpPr>
            <p:nvPr/>
          </p:nvSpPr>
          <p:spPr bwMode="auto">
            <a:xfrm>
              <a:off x="4278" y="1428"/>
              <a:ext cx="193" cy="86"/>
            </a:xfrm>
            <a:custGeom>
              <a:avLst/>
              <a:gdLst>
                <a:gd name="T0" fmla="*/ 192 w 193"/>
                <a:gd name="T1" fmla="*/ 59 h 86"/>
                <a:gd name="T2" fmla="*/ 189 w 193"/>
                <a:gd name="T3" fmla="*/ 65 h 86"/>
                <a:gd name="T4" fmla="*/ 184 w 193"/>
                <a:gd name="T5" fmla="*/ 70 h 86"/>
                <a:gd name="T6" fmla="*/ 176 w 193"/>
                <a:gd name="T7" fmla="*/ 76 h 86"/>
                <a:gd name="T8" fmla="*/ 164 w 193"/>
                <a:gd name="T9" fmla="*/ 81 h 86"/>
                <a:gd name="T10" fmla="*/ 154 w 193"/>
                <a:gd name="T11" fmla="*/ 84 h 86"/>
                <a:gd name="T12" fmla="*/ 146 w 193"/>
                <a:gd name="T13" fmla="*/ 85 h 86"/>
                <a:gd name="T14" fmla="*/ 138 w 193"/>
                <a:gd name="T15" fmla="*/ 83 h 86"/>
                <a:gd name="T16" fmla="*/ 130 w 193"/>
                <a:gd name="T17" fmla="*/ 80 h 86"/>
                <a:gd name="T18" fmla="*/ 121 w 193"/>
                <a:gd name="T19" fmla="*/ 73 h 86"/>
                <a:gd name="T20" fmla="*/ 65 w 193"/>
                <a:gd name="T21" fmla="*/ 33 h 86"/>
                <a:gd name="T22" fmla="*/ 55 w 193"/>
                <a:gd name="T23" fmla="*/ 28 h 86"/>
                <a:gd name="T24" fmla="*/ 45 w 193"/>
                <a:gd name="T25" fmla="*/ 23 h 86"/>
                <a:gd name="T26" fmla="*/ 36 w 193"/>
                <a:gd name="T27" fmla="*/ 20 h 86"/>
                <a:gd name="T28" fmla="*/ 28 w 193"/>
                <a:gd name="T29" fmla="*/ 19 h 86"/>
                <a:gd name="T30" fmla="*/ 20 w 193"/>
                <a:gd name="T31" fmla="*/ 20 h 86"/>
                <a:gd name="T32" fmla="*/ 11 w 193"/>
                <a:gd name="T33" fmla="*/ 23 h 86"/>
                <a:gd name="T34" fmla="*/ 5 w 193"/>
                <a:gd name="T35" fmla="*/ 25 h 86"/>
                <a:gd name="T36" fmla="*/ 0 w 193"/>
                <a:gd name="T37" fmla="*/ 29 h 86"/>
                <a:gd name="T38" fmla="*/ 2 w 193"/>
                <a:gd name="T39" fmla="*/ 25 h 86"/>
                <a:gd name="T40" fmla="*/ 4 w 193"/>
                <a:gd name="T41" fmla="*/ 21 h 86"/>
                <a:gd name="T42" fmla="*/ 9 w 193"/>
                <a:gd name="T43" fmla="*/ 18 h 86"/>
                <a:gd name="T44" fmla="*/ 19 w 193"/>
                <a:gd name="T45" fmla="*/ 12 h 86"/>
                <a:gd name="T46" fmla="*/ 34 w 193"/>
                <a:gd name="T47" fmla="*/ 6 h 86"/>
                <a:gd name="T48" fmla="*/ 46 w 193"/>
                <a:gd name="T49" fmla="*/ 1 h 86"/>
                <a:gd name="T50" fmla="*/ 55 w 193"/>
                <a:gd name="T51" fmla="*/ 0 h 86"/>
                <a:gd name="T52" fmla="*/ 62 w 193"/>
                <a:gd name="T53" fmla="*/ 0 h 86"/>
                <a:gd name="T54" fmla="*/ 71 w 193"/>
                <a:gd name="T55" fmla="*/ 3 h 86"/>
                <a:gd name="T56" fmla="*/ 80 w 193"/>
                <a:gd name="T57" fmla="*/ 9 h 86"/>
                <a:gd name="T58" fmla="*/ 113 w 193"/>
                <a:gd name="T59" fmla="*/ 32 h 86"/>
                <a:gd name="T60" fmla="*/ 144 w 193"/>
                <a:gd name="T61" fmla="*/ 54 h 86"/>
                <a:gd name="T62" fmla="*/ 153 w 193"/>
                <a:gd name="T63" fmla="*/ 58 h 86"/>
                <a:gd name="T64" fmla="*/ 162 w 193"/>
                <a:gd name="T65" fmla="*/ 62 h 86"/>
                <a:gd name="T66" fmla="*/ 171 w 193"/>
                <a:gd name="T67" fmla="*/ 63 h 86"/>
                <a:gd name="T68" fmla="*/ 179 w 193"/>
                <a:gd name="T69" fmla="*/ 63 h 86"/>
                <a:gd name="T70" fmla="*/ 186 w 193"/>
                <a:gd name="T71" fmla="*/ 60 h 86"/>
                <a:gd name="T72" fmla="*/ 190 w 193"/>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6"/>
                <a:gd name="T113" fmla="*/ 193 w 19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6">
                  <a:moveTo>
                    <a:pt x="190" y="55"/>
                  </a:moveTo>
                  <a:lnTo>
                    <a:pt x="192" y="59"/>
                  </a:lnTo>
                  <a:lnTo>
                    <a:pt x="190" y="62"/>
                  </a:lnTo>
                  <a:lnTo>
                    <a:pt x="189" y="65"/>
                  </a:lnTo>
                  <a:lnTo>
                    <a:pt x="187" y="67"/>
                  </a:lnTo>
                  <a:lnTo>
                    <a:pt x="184" y="70"/>
                  </a:lnTo>
                  <a:lnTo>
                    <a:pt x="178" y="74"/>
                  </a:lnTo>
                  <a:lnTo>
                    <a:pt x="176" y="76"/>
                  </a:lnTo>
                  <a:lnTo>
                    <a:pt x="170" y="78"/>
                  </a:lnTo>
                  <a:lnTo>
                    <a:pt x="164" y="81"/>
                  </a:lnTo>
                  <a:lnTo>
                    <a:pt x="159" y="82"/>
                  </a:lnTo>
                  <a:lnTo>
                    <a:pt x="154" y="84"/>
                  </a:lnTo>
                  <a:lnTo>
                    <a:pt x="150" y="84"/>
                  </a:lnTo>
                  <a:lnTo>
                    <a:pt x="146" y="85"/>
                  </a:lnTo>
                  <a:lnTo>
                    <a:pt x="142" y="83"/>
                  </a:lnTo>
                  <a:lnTo>
                    <a:pt x="138" y="83"/>
                  </a:lnTo>
                  <a:lnTo>
                    <a:pt x="134" y="82"/>
                  </a:lnTo>
                  <a:lnTo>
                    <a:pt x="130" y="80"/>
                  </a:lnTo>
                  <a:lnTo>
                    <a:pt x="126" y="77"/>
                  </a:lnTo>
                  <a:lnTo>
                    <a:pt x="121" y="73"/>
                  </a:lnTo>
                  <a:lnTo>
                    <a:pt x="92" y="53"/>
                  </a:lnTo>
                  <a:lnTo>
                    <a:pt x="65" y="33"/>
                  </a:lnTo>
                  <a:lnTo>
                    <a:pt x="60" y="30"/>
                  </a:lnTo>
                  <a:lnTo>
                    <a:pt x="55"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2"/>
                  </a:lnTo>
                  <a:lnTo>
                    <a:pt x="137" y="49"/>
                  </a:lnTo>
                  <a:lnTo>
                    <a:pt x="144" y="54"/>
                  </a:lnTo>
                  <a:lnTo>
                    <a:pt x="148" y="56"/>
                  </a:lnTo>
                  <a:lnTo>
                    <a:pt x="153" y="58"/>
                  </a:lnTo>
                  <a:lnTo>
                    <a:pt x="157" y="60"/>
                  </a:lnTo>
                  <a:lnTo>
                    <a:pt x="162" y="62"/>
                  </a:lnTo>
                  <a:lnTo>
                    <a:pt x="166" y="63"/>
                  </a:lnTo>
                  <a:lnTo>
                    <a:pt x="171" y="63"/>
                  </a:lnTo>
                  <a:lnTo>
                    <a:pt x="175" y="63"/>
                  </a:lnTo>
                  <a:lnTo>
                    <a:pt x="179" y="63"/>
                  </a:lnTo>
                  <a:lnTo>
                    <a:pt x="183" y="61"/>
                  </a:lnTo>
                  <a:lnTo>
                    <a:pt x="186" y="60"/>
                  </a:lnTo>
                  <a:lnTo>
                    <a:pt x="189" y="58"/>
                  </a:lnTo>
                  <a:lnTo>
                    <a:pt x="190" y="55"/>
                  </a:lnTo>
                </a:path>
              </a:pathLst>
            </a:custGeom>
            <a:solidFill>
              <a:srgbClr val="FF0000"/>
            </a:solidFill>
            <a:ln w="12700" cap="rnd">
              <a:solidFill>
                <a:srgbClr val="FF0000"/>
              </a:solidFill>
              <a:round/>
              <a:headEnd/>
              <a:tailEnd/>
            </a:ln>
          </p:spPr>
          <p:txBody>
            <a:bodyPr/>
            <a:lstStyle/>
            <a:p>
              <a:endParaRPr lang="en-US"/>
            </a:p>
          </p:txBody>
        </p:sp>
        <p:sp>
          <p:nvSpPr>
            <p:cNvPr id="113721" name="Freeform 140"/>
            <p:cNvSpPr>
              <a:spLocks/>
            </p:cNvSpPr>
            <p:nvPr/>
          </p:nvSpPr>
          <p:spPr bwMode="auto">
            <a:xfrm>
              <a:off x="4125" y="1503"/>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113722" name="Freeform 141"/>
            <p:cNvSpPr>
              <a:spLocks/>
            </p:cNvSpPr>
            <p:nvPr/>
          </p:nvSpPr>
          <p:spPr bwMode="auto">
            <a:xfrm>
              <a:off x="4575" y="1284"/>
              <a:ext cx="195" cy="82"/>
            </a:xfrm>
            <a:custGeom>
              <a:avLst/>
              <a:gdLst>
                <a:gd name="T0" fmla="*/ 194 w 195"/>
                <a:gd name="T1" fmla="*/ 57 h 82"/>
                <a:gd name="T2" fmla="*/ 191 w 195"/>
                <a:gd name="T3" fmla="*/ 61 h 82"/>
                <a:gd name="T4" fmla="*/ 186 w 195"/>
                <a:gd name="T5" fmla="*/ 67 h 82"/>
                <a:gd name="T6" fmla="*/ 178 w 195"/>
                <a:gd name="T7" fmla="*/ 73 h 82"/>
                <a:gd name="T8" fmla="*/ 165 w 195"/>
                <a:gd name="T9" fmla="*/ 77 h 82"/>
                <a:gd name="T10" fmla="*/ 156 w 195"/>
                <a:gd name="T11" fmla="*/ 80 h 82"/>
                <a:gd name="T12" fmla="*/ 147 w 195"/>
                <a:gd name="T13" fmla="*/ 81 h 82"/>
                <a:gd name="T14" fmla="*/ 140 w 195"/>
                <a:gd name="T15" fmla="*/ 79 h 82"/>
                <a:gd name="T16" fmla="*/ 132 w 195"/>
                <a:gd name="T17" fmla="*/ 76 h 82"/>
                <a:gd name="T18" fmla="*/ 122 w 195"/>
                <a:gd name="T19" fmla="*/ 70 h 82"/>
                <a:gd name="T20" fmla="*/ 66 w 195"/>
                <a:gd name="T21" fmla="*/ 32 h 82"/>
                <a:gd name="T22" fmla="*/ 55 w 195"/>
                <a:gd name="T23" fmla="*/ 26 h 82"/>
                <a:gd name="T24" fmla="*/ 46 w 195"/>
                <a:gd name="T25" fmla="*/ 22 h 82"/>
                <a:gd name="T26" fmla="*/ 36 w 195"/>
                <a:gd name="T27" fmla="*/ 19 h 82"/>
                <a:gd name="T28" fmla="*/ 29 w 195"/>
                <a:gd name="T29" fmla="*/ 19 h 82"/>
                <a:gd name="T30" fmla="*/ 20 w 195"/>
                <a:gd name="T31" fmla="*/ 19 h 82"/>
                <a:gd name="T32" fmla="*/ 11 w 195"/>
                <a:gd name="T33" fmla="*/ 22 h 82"/>
                <a:gd name="T34" fmla="*/ 5 w 195"/>
                <a:gd name="T35" fmla="*/ 24 h 82"/>
                <a:gd name="T36" fmla="*/ 0 w 195"/>
                <a:gd name="T37" fmla="*/ 28 h 82"/>
                <a:gd name="T38" fmla="*/ 2 w 195"/>
                <a:gd name="T39" fmla="*/ 23 h 82"/>
                <a:gd name="T40" fmla="*/ 4 w 195"/>
                <a:gd name="T41" fmla="*/ 20 h 82"/>
                <a:gd name="T42" fmla="*/ 9 w 195"/>
                <a:gd name="T43" fmla="*/ 17 h 82"/>
                <a:gd name="T44" fmla="*/ 19 w 195"/>
                <a:gd name="T45" fmla="*/ 11 h 82"/>
                <a:gd name="T46" fmla="*/ 34 w 195"/>
                <a:gd name="T47" fmla="*/ 5 h 82"/>
                <a:gd name="T48" fmla="*/ 46 w 195"/>
                <a:gd name="T49" fmla="*/ 1 h 82"/>
                <a:gd name="T50" fmla="*/ 55 w 195"/>
                <a:gd name="T51" fmla="*/ 0 h 82"/>
                <a:gd name="T52" fmla="*/ 63 w 195"/>
                <a:gd name="T53" fmla="*/ 0 h 82"/>
                <a:gd name="T54" fmla="*/ 72 w 195"/>
                <a:gd name="T55" fmla="*/ 3 h 82"/>
                <a:gd name="T56" fmla="*/ 81 w 195"/>
                <a:gd name="T57" fmla="*/ 8 h 82"/>
                <a:gd name="T58" fmla="*/ 115 w 195"/>
                <a:gd name="T59" fmla="*/ 31 h 82"/>
                <a:gd name="T60" fmla="*/ 145 w 195"/>
                <a:gd name="T61" fmla="*/ 51 h 82"/>
                <a:gd name="T62" fmla="*/ 155 w 195"/>
                <a:gd name="T63" fmla="*/ 56 h 82"/>
                <a:gd name="T64" fmla="*/ 164 w 195"/>
                <a:gd name="T65" fmla="*/ 59 h 82"/>
                <a:gd name="T66" fmla="*/ 173 w 195"/>
                <a:gd name="T67" fmla="*/ 60 h 82"/>
                <a:gd name="T68" fmla="*/ 181 w 195"/>
                <a:gd name="T69" fmla="*/ 60 h 82"/>
                <a:gd name="T70" fmla="*/ 188 w 195"/>
                <a:gd name="T71" fmla="*/ 57 h 82"/>
                <a:gd name="T72" fmla="*/ 192 w 195"/>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2"/>
                <a:gd name="T113" fmla="*/ 195 w 19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2">
                  <a:moveTo>
                    <a:pt x="192" y="52"/>
                  </a:moveTo>
                  <a:lnTo>
                    <a:pt x="194" y="57"/>
                  </a:lnTo>
                  <a:lnTo>
                    <a:pt x="192" y="59"/>
                  </a:lnTo>
                  <a:lnTo>
                    <a:pt x="191" y="61"/>
                  </a:lnTo>
                  <a:lnTo>
                    <a:pt x="189" y="64"/>
                  </a:lnTo>
                  <a:lnTo>
                    <a:pt x="186" y="67"/>
                  </a:lnTo>
                  <a:lnTo>
                    <a:pt x="180" y="70"/>
                  </a:lnTo>
                  <a:lnTo>
                    <a:pt x="178" y="73"/>
                  </a:lnTo>
                  <a:lnTo>
                    <a:pt x="171" y="75"/>
                  </a:lnTo>
                  <a:lnTo>
                    <a:pt x="165" y="77"/>
                  </a:lnTo>
                  <a:lnTo>
                    <a:pt x="161" y="78"/>
                  </a:lnTo>
                  <a:lnTo>
                    <a:pt x="156" y="80"/>
                  </a:lnTo>
                  <a:lnTo>
                    <a:pt x="152" y="80"/>
                  </a:lnTo>
                  <a:lnTo>
                    <a:pt x="147" y="81"/>
                  </a:lnTo>
                  <a:lnTo>
                    <a:pt x="144" y="79"/>
                  </a:lnTo>
                  <a:lnTo>
                    <a:pt x="140" y="79"/>
                  </a:lnTo>
                  <a:lnTo>
                    <a:pt x="135" y="78"/>
                  </a:lnTo>
                  <a:lnTo>
                    <a:pt x="132" y="76"/>
                  </a:lnTo>
                  <a:lnTo>
                    <a:pt x="127" y="73"/>
                  </a:lnTo>
                  <a:lnTo>
                    <a:pt x="122" y="70"/>
                  </a:lnTo>
                  <a:lnTo>
                    <a:pt x="93" y="51"/>
                  </a:lnTo>
                  <a:lnTo>
                    <a:pt x="66" y="32"/>
                  </a:lnTo>
                  <a:lnTo>
                    <a:pt x="60" y="28"/>
                  </a:lnTo>
                  <a:lnTo>
                    <a:pt x="55" y="26"/>
                  </a:lnTo>
                  <a:lnTo>
                    <a:pt x="51" y="24"/>
                  </a:lnTo>
                  <a:lnTo>
                    <a:pt x="46" y="22"/>
                  </a:lnTo>
                  <a:lnTo>
                    <a:pt x="41" y="20"/>
                  </a:lnTo>
                  <a:lnTo>
                    <a:pt x="36" y="19"/>
                  </a:lnTo>
                  <a:lnTo>
                    <a:pt x="32" y="19"/>
                  </a:lnTo>
                  <a:lnTo>
                    <a:pt x="29" y="19"/>
                  </a:lnTo>
                  <a:lnTo>
                    <a:pt x="25"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8" y="8"/>
                  </a:lnTo>
                  <a:lnTo>
                    <a:pt x="34" y="5"/>
                  </a:lnTo>
                  <a:lnTo>
                    <a:pt x="41" y="3"/>
                  </a:lnTo>
                  <a:lnTo>
                    <a:pt x="46" y="1"/>
                  </a:lnTo>
                  <a:lnTo>
                    <a:pt x="51" y="0"/>
                  </a:lnTo>
                  <a:lnTo>
                    <a:pt x="55" y="0"/>
                  </a:lnTo>
                  <a:lnTo>
                    <a:pt x="59" y="0"/>
                  </a:lnTo>
                  <a:lnTo>
                    <a:pt x="63" y="0"/>
                  </a:lnTo>
                  <a:lnTo>
                    <a:pt x="67" y="1"/>
                  </a:lnTo>
                  <a:lnTo>
                    <a:pt x="72" y="3"/>
                  </a:lnTo>
                  <a:lnTo>
                    <a:pt x="76" y="5"/>
                  </a:lnTo>
                  <a:lnTo>
                    <a:pt x="81" y="8"/>
                  </a:lnTo>
                  <a:lnTo>
                    <a:pt x="86" y="12"/>
                  </a:lnTo>
                  <a:lnTo>
                    <a:pt x="115" y="31"/>
                  </a:lnTo>
                  <a:lnTo>
                    <a:pt x="138" y="47"/>
                  </a:lnTo>
                  <a:lnTo>
                    <a:pt x="145" y="51"/>
                  </a:lnTo>
                  <a:lnTo>
                    <a:pt x="150" y="54"/>
                  </a:lnTo>
                  <a:lnTo>
                    <a:pt x="155" y="56"/>
                  </a:lnTo>
                  <a:lnTo>
                    <a:pt x="159" y="57"/>
                  </a:lnTo>
                  <a:lnTo>
                    <a:pt x="164" y="59"/>
                  </a:lnTo>
                  <a:lnTo>
                    <a:pt x="168" y="60"/>
                  </a:lnTo>
                  <a:lnTo>
                    <a:pt x="173" y="60"/>
                  </a:lnTo>
                  <a:lnTo>
                    <a:pt x="177" y="60"/>
                  </a:lnTo>
                  <a:lnTo>
                    <a:pt x="181" y="60"/>
                  </a:lnTo>
                  <a:lnTo>
                    <a:pt x="185" y="58"/>
                  </a:lnTo>
                  <a:lnTo>
                    <a:pt x="188" y="57"/>
                  </a:lnTo>
                  <a:lnTo>
                    <a:pt x="191" y="56"/>
                  </a:lnTo>
                  <a:lnTo>
                    <a:pt x="192" y="52"/>
                  </a:lnTo>
                </a:path>
              </a:pathLst>
            </a:custGeom>
            <a:solidFill>
              <a:srgbClr val="FF0000"/>
            </a:solidFill>
            <a:ln w="12700" cap="rnd">
              <a:solidFill>
                <a:srgbClr val="FF0000"/>
              </a:solidFill>
              <a:round/>
              <a:headEnd/>
              <a:tailEnd/>
            </a:ln>
          </p:spPr>
          <p:txBody>
            <a:bodyPr/>
            <a:lstStyle/>
            <a:p>
              <a:endParaRPr lang="en-US"/>
            </a:p>
          </p:txBody>
        </p:sp>
        <p:sp>
          <p:nvSpPr>
            <p:cNvPr id="113723" name="Freeform 142"/>
            <p:cNvSpPr>
              <a:spLocks/>
            </p:cNvSpPr>
            <p:nvPr/>
          </p:nvSpPr>
          <p:spPr bwMode="auto">
            <a:xfrm>
              <a:off x="4423" y="1358"/>
              <a:ext cx="195" cy="83"/>
            </a:xfrm>
            <a:custGeom>
              <a:avLst/>
              <a:gdLst>
                <a:gd name="T0" fmla="*/ 192 w 195"/>
                <a:gd name="T1" fmla="*/ 57 h 83"/>
                <a:gd name="T2" fmla="*/ 188 w 195"/>
                <a:gd name="T3" fmla="*/ 63 h 83"/>
                <a:gd name="T4" fmla="*/ 182 w 195"/>
                <a:gd name="T5" fmla="*/ 69 h 83"/>
                <a:gd name="T6" fmla="*/ 175 w 195"/>
                <a:gd name="T7" fmla="*/ 74 h 83"/>
                <a:gd name="T8" fmla="*/ 164 w 195"/>
                <a:gd name="T9" fmla="*/ 79 h 83"/>
                <a:gd name="T10" fmla="*/ 155 w 195"/>
                <a:gd name="T11" fmla="*/ 81 h 83"/>
                <a:gd name="T12" fmla="*/ 147 w 195"/>
                <a:gd name="T13" fmla="*/ 82 h 83"/>
                <a:gd name="T14" fmla="*/ 139 w 195"/>
                <a:gd name="T15" fmla="*/ 80 h 83"/>
                <a:gd name="T16" fmla="*/ 131 w 195"/>
                <a:gd name="T17" fmla="*/ 77 h 83"/>
                <a:gd name="T18" fmla="*/ 120 w 195"/>
                <a:gd name="T19" fmla="*/ 71 h 83"/>
                <a:gd name="T20" fmla="*/ 66 w 195"/>
                <a:gd name="T21" fmla="*/ 33 h 83"/>
                <a:gd name="T22" fmla="*/ 55 w 195"/>
                <a:gd name="T23" fmla="*/ 27 h 83"/>
                <a:gd name="T24" fmla="*/ 46 w 195"/>
                <a:gd name="T25" fmla="*/ 23 h 83"/>
                <a:gd name="T26" fmla="*/ 37 w 195"/>
                <a:gd name="T27" fmla="*/ 20 h 83"/>
                <a:gd name="T28" fmla="*/ 29 w 195"/>
                <a:gd name="T29" fmla="*/ 20 h 83"/>
                <a:gd name="T30" fmla="*/ 21 w 195"/>
                <a:gd name="T31" fmla="*/ 20 h 83"/>
                <a:gd name="T32" fmla="*/ 12 w 195"/>
                <a:gd name="T33" fmla="*/ 23 h 83"/>
                <a:gd name="T34" fmla="*/ 5 w 195"/>
                <a:gd name="T35" fmla="*/ 26 h 83"/>
                <a:gd name="T36" fmla="*/ 0 w 195"/>
                <a:gd name="T37" fmla="*/ 28 h 83"/>
                <a:gd name="T38" fmla="*/ 1 w 195"/>
                <a:gd name="T39" fmla="*/ 25 h 83"/>
                <a:gd name="T40" fmla="*/ 5 w 195"/>
                <a:gd name="T41" fmla="*/ 21 h 83"/>
                <a:gd name="T42" fmla="*/ 9 w 195"/>
                <a:gd name="T43" fmla="*/ 17 h 83"/>
                <a:gd name="T44" fmla="*/ 21 w 195"/>
                <a:gd name="T45" fmla="*/ 12 h 83"/>
                <a:gd name="T46" fmla="*/ 35 w 195"/>
                <a:gd name="T47" fmla="*/ 5 h 83"/>
                <a:gd name="T48" fmla="*/ 47 w 195"/>
                <a:gd name="T49" fmla="*/ 1 h 83"/>
                <a:gd name="T50" fmla="*/ 55 w 195"/>
                <a:gd name="T51" fmla="*/ 0 h 83"/>
                <a:gd name="T52" fmla="*/ 63 w 195"/>
                <a:gd name="T53" fmla="*/ 1 h 83"/>
                <a:gd name="T54" fmla="*/ 71 w 195"/>
                <a:gd name="T55" fmla="*/ 3 h 83"/>
                <a:gd name="T56" fmla="*/ 80 w 195"/>
                <a:gd name="T57" fmla="*/ 9 h 83"/>
                <a:gd name="T58" fmla="*/ 114 w 195"/>
                <a:gd name="T59" fmla="*/ 31 h 83"/>
                <a:gd name="T60" fmla="*/ 144 w 195"/>
                <a:gd name="T61" fmla="*/ 52 h 83"/>
                <a:gd name="T62" fmla="*/ 154 w 195"/>
                <a:gd name="T63" fmla="*/ 57 h 83"/>
                <a:gd name="T64" fmla="*/ 162 w 195"/>
                <a:gd name="T65" fmla="*/ 60 h 83"/>
                <a:gd name="T66" fmla="*/ 171 w 195"/>
                <a:gd name="T67" fmla="*/ 61 h 83"/>
                <a:gd name="T68" fmla="*/ 179 w 195"/>
                <a:gd name="T69" fmla="*/ 61 h 83"/>
                <a:gd name="T70" fmla="*/ 187 w 195"/>
                <a:gd name="T71" fmla="*/ 58 h 83"/>
                <a:gd name="T72" fmla="*/ 194 w 195"/>
                <a:gd name="T73" fmla="*/ 54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3"/>
                <a:gd name="T113" fmla="*/ 195 w 195"/>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3">
                  <a:moveTo>
                    <a:pt x="194" y="54"/>
                  </a:moveTo>
                  <a:lnTo>
                    <a:pt x="192" y="57"/>
                  </a:lnTo>
                  <a:lnTo>
                    <a:pt x="190" y="60"/>
                  </a:lnTo>
                  <a:lnTo>
                    <a:pt x="188" y="63"/>
                  </a:lnTo>
                  <a:lnTo>
                    <a:pt x="185" y="65"/>
                  </a:lnTo>
                  <a:lnTo>
                    <a:pt x="182" y="69"/>
                  </a:lnTo>
                  <a:lnTo>
                    <a:pt x="179" y="71"/>
                  </a:lnTo>
                  <a:lnTo>
                    <a:pt x="175" y="74"/>
                  </a:lnTo>
                  <a:lnTo>
                    <a:pt x="169" y="76"/>
                  </a:lnTo>
                  <a:lnTo>
                    <a:pt x="164" y="79"/>
                  </a:lnTo>
                  <a:lnTo>
                    <a:pt x="159" y="80"/>
                  </a:lnTo>
                  <a:lnTo>
                    <a:pt x="155" y="81"/>
                  </a:lnTo>
                  <a:lnTo>
                    <a:pt x="151" y="81"/>
                  </a:lnTo>
                  <a:lnTo>
                    <a:pt x="147" y="82"/>
                  </a:lnTo>
                  <a:lnTo>
                    <a:pt x="143" y="81"/>
                  </a:lnTo>
                  <a:lnTo>
                    <a:pt x="139" y="80"/>
                  </a:lnTo>
                  <a:lnTo>
                    <a:pt x="135" y="79"/>
                  </a:lnTo>
                  <a:lnTo>
                    <a:pt x="131" y="77"/>
                  </a:lnTo>
                  <a:lnTo>
                    <a:pt x="125" y="75"/>
                  </a:lnTo>
                  <a:lnTo>
                    <a:pt x="120" y="71"/>
                  </a:lnTo>
                  <a:lnTo>
                    <a:pt x="93" y="52"/>
                  </a:lnTo>
                  <a:lnTo>
                    <a:pt x="66" y="33"/>
                  </a:lnTo>
                  <a:lnTo>
                    <a:pt x="60" y="30"/>
                  </a:lnTo>
                  <a:lnTo>
                    <a:pt x="55" y="27"/>
                  </a:lnTo>
                  <a:lnTo>
                    <a:pt x="51" y="25"/>
                  </a:lnTo>
                  <a:lnTo>
                    <a:pt x="46" y="23"/>
                  </a:lnTo>
                  <a:lnTo>
                    <a:pt x="41" y="21"/>
                  </a:lnTo>
                  <a:lnTo>
                    <a:pt x="37" y="20"/>
                  </a:lnTo>
                  <a:lnTo>
                    <a:pt x="33" y="19"/>
                  </a:lnTo>
                  <a:lnTo>
                    <a:pt x="29" y="20"/>
                  </a:lnTo>
                  <a:lnTo>
                    <a:pt x="24" y="20"/>
                  </a:lnTo>
                  <a:lnTo>
                    <a:pt x="21" y="20"/>
                  </a:lnTo>
                  <a:lnTo>
                    <a:pt x="17" y="21"/>
                  </a:lnTo>
                  <a:lnTo>
                    <a:pt x="12" y="23"/>
                  </a:lnTo>
                  <a:lnTo>
                    <a:pt x="9" y="24"/>
                  </a:lnTo>
                  <a:lnTo>
                    <a:pt x="5" y="26"/>
                  </a:lnTo>
                  <a:lnTo>
                    <a:pt x="3" y="27"/>
                  </a:lnTo>
                  <a:lnTo>
                    <a:pt x="0" y="28"/>
                  </a:lnTo>
                  <a:lnTo>
                    <a:pt x="1" y="27"/>
                  </a:lnTo>
                  <a:lnTo>
                    <a:pt x="1" y="25"/>
                  </a:lnTo>
                  <a:lnTo>
                    <a:pt x="3" y="23"/>
                  </a:lnTo>
                  <a:lnTo>
                    <a:pt x="5" y="21"/>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7" y="2"/>
                  </a:lnTo>
                  <a:lnTo>
                    <a:pt x="71" y="3"/>
                  </a:lnTo>
                  <a:lnTo>
                    <a:pt x="76" y="6"/>
                  </a:lnTo>
                  <a:lnTo>
                    <a:pt x="80" y="9"/>
                  </a:lnTo>
                  <a:lnTo>
                    <a:pt x="86" y="12"/>
                  </a:lnTo>
                  <a:lnTo>
                    <a:pt x="114" y="31"/>
                  </a:lnTo>
                  <a:lnTo>
                    <a:pt x="138" y="48"/>
                  </a:lnTo>
                  <a:lnTo>
                    <a:pt x="144" y="52"/>
                  </a:lnTo>
                  <a:lnTo>
                    <a:pt x="149" y="55"/>
                  </a:lnTo>
                  <a:lnTo>
                    <a:pt x="154" y="57"/>
                  </a:lnTo>
                  <a:lnTo>
                    <a:pt x="158" y="59"/>
                  </a:lnTo>
                  <a:lnTo>
                    <a:pt x="162" y="60"/>
                  </a:lnTo>
                  <a:lnTo>
                    <a:pt x="167" y="61"/>
                  </a:lnTo>
                  <a:lnTo>
                    <a:pt x="171" y="61"/>
                  </a:lnTo>
                  <a:lnTo>
                    <a:pt x="176" y="61"/>
                  </a:lnTo>
                  <a:lnTo>
                    <a:pt x="179" y="61"/>
                  </a:lnTo>
                  <a:lnTo>
                    <a:pt x="183" y="59"/>
                  </a:lnTo>
                  <a:lnTo>
                    <a:pt x="187" y="58"/>
                  </a:lnTo>
                  <a:lnTo>
                    <a:pt x="189" y="56"/>
                  </a:lnTo>
                  <a:lnTo>
                    <a:pt x="194" y="54"/>
                  </a:lnTo>
                </a:path>
              </a:pathLst>
            </a:custGeom>
            <a:solidFill>
              <a:srgbClr val="FF0000"/>
            </a:solidFill>
            <a:ln w="12700" cap="rnd">
              <a:solidFill>
                <a:srgbClr val="FF0000"/>
              </a:solidFill>
              <a:round/>
              <a:headEnd/>
              <a:tailEnd/>
            </a:ln>
          </p:spPr>
          <p:txBody>
            <a:bodyPr/>
            <a:lstStyle/>
            <a:p>
              <a:endParaRPr lang="en-US"/>
            </a:p>
          </p:txBody>
        </p:sp>
        <p:sp>
          <p:nvSpPr>
            <p:cNvPr id="113724" name="Freeform 143"/>
            <p:cNvSpPr>
              <a:spLocks/>
            </p:cNvSpPr>
            <p:nvPr/>
          </p:nvSpPr>
          <p:spPr bwMode="auto">
            <a:xfrm>
              <a:off x="5021" y="1060"/>
              <a:ext cx="196" cy="87"/>
            </a:xfrm>
            <a:custGeom>
              <a:avLst/>
              <a:gdLst>
                <a:gd name="T0" fmla="*/ 192 w 196"/>
                <a:gd name="T1" fmla="*/ 60 h 87"/>
                <a:gd name="T2" fmla="*/ 189 w 196"/>
                <a:gd name="T3" fmla="*/ 65 h 87"/>
                <a:gd name="T4" fmla="*/ 183 w 196"/>
                <a:gd name="T5" fmla="*/ 72 h 87"/>
                <a:gd name="T6" fmla="*/ 177 w 196"/>
                <a:gd name="T7" fmla="*/ 77 h 87"/>
                <a:gd name="T8" fmla="*/ 165 w 196"/>
                <a:gd name="T9" fmla="*/ 82 h 87"/>
                <a:gd name="T10" fmla="*/ 156 w 196"/>
                <a:gd name="T11" fmla="*/ 85 h 87"/>
                <a:gd name="T12" fmla="*/ 147 w 196"/>
                <a:gd name="T13" fmla="*/ 86 h 87"/>
                <a:gd name="T14" fmla="*/ 140 w 196"/>
                <a:gd name="T15" fmla="*/ 84 h 87"/>
                <a:gd name="T16" fmla="*/ 132 w 196"/>
                <a:gd name="T17" fmla="*/ 81 h 87"/>
                <a:gd name="T18" fmla="*/ 121 w 196"/>
                <a:gd name="T19" fmla="*/ 74 h 87"/>
                <a:gd name="T20" fmla="*/ 65 w 196"/>
                <a:gd name="T21" fmla="*/ 34 h 87"/>
                <a:gd name="T22" fmla="*/ 56 w 196"/>
                <a:gd name="T23" fmla="*/ 28 h 87"/>
                <a:gd name="T24" fmla="*/ 47 w 196"/>
                <a:gd name="T25" fmla="*/ 24 h 87"/>
                <a:gd name="T26" fmla="*/ 37 w 196"/>
                <a:gd name="T27" fmla="*/ 21 h 87"/>
                <a:gd name="T28" fmla="*/ 29 w 196"/>
                <a:gd name="T29" fmla="*/ 20 h 87"/>
                <a:gd name="T30" fmla="*/ 21 w 196"/>
                <a:gd name="T31" fmla="*/ 21 h 87"/>
                <a:gd name="T32" fmla="*/ 12 w 196"/>
                <a:gd name="T33" fmla="*/ 24 h 87"/>
                <a:gd name="T34" fmla="*/ 5 w 196"/>
                <a:gd name="T35" fmla="*/ 26 h 87"/>
                <a:gd name="T36" fmla="*/ 0 w 196"/>
                <a:gd name="T37" fmla="*/ 29 h 87"/>
                <a:gd name="T38" fmla="*/ 1 w 196"/>
                <a:gd name="T39" fmla="*/ 25 h 87"/>
                <a:gd name="T40" fmla="*/ 5 w 196"/>
                <a:gd name="T41" fmla="*/ 21 h 87"/>
                <a:gd name="T42" fmla="*/ 9 w 196"/>
                <a:gd name="T43" fmla="*/ 18 h 87"/>
                <a:gd name="T44" fmla="*/ 20 w 196"/>
                <a:gd name="T45" fmla="*/ 13 h 87"/>
                <a:gd name="T46" fmla="*/ 35 w 196"/>
                <a:gd name="T47" fmla="*/ 6 h 87"/>
                <a:gd name="T48" fmla="*/ 47 w 196"/>
                <a:gd name="T49" fmla="*/ 1 h 87"/>
                <a:gd name="T50" fmla="*/ 55 w 196"/>
                <a:gd name="T51" fmla="*/ 0 h 87"/>
                <a:gd name="T52" fmla="*/ 63 w 196"/>
                <a:gd name="T53" fmla="*/ 0 h 87"/>
                <a:gd name="T54" fmla="*/ 71 w 196"/>
                <a:gd name="T55" fmla="*/ 3 h 87"/>
                <a:gd name="T56" fmla="*/ 81 w 196"/>
                <a:gd name="T57" fmla="*/ 9 h 87"/>
                <a:gd name="T58" fmla="*/ 114 w 196"/>
                <a:gd name="T59" fmla="*/ 32 h 87"/>
                <a:gd name="T60" fmla="*/ 145 w 196"/>
                <a:gd name="T61" fmla="*/ 55 h 87"/>
                <a:gd name="T62" fmla="*/ 154 w 196"/>
                <a:gd name="T63" fmla="*/ 60 h 87"/>
                <a:gd name="T64" fmla="*/ 163 w 196"/>
                <a:gd name="T65" fmla="*/ 63 h 87"/>
                <a:gd name="T66" fmla="*/ 172 w 196"/>
                <a:gd name="T67" fmla="*/ 65 h 87"/>
                <a:gd name="T68" fmla="*/ 180 w 196"/>
                <a:gd name="T69" fmla="*/ 63 h 87"/>
                <a:gd name="T70" fmla="*/ 187 w 196"/>
                <a:gd name="T71" fmla="*/ 61 h 87"/>
                <a:gd name="T72" fmla="*/ 195 w 196"/>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7"/>
                <a:gd name="T113" fmla="*/ 196 w 196"/>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7">
                  <a:moveTo>
                    <a:pt x="195" y="57"/>
                  </a:moveTo>
                  <a:lnTo>
                    <a:pt x="192" y="60"/>
                  </a:lnTo>
                  <a:lnTo>
                    <a:pt x="191" y="63"/>
                  </a:lnTo>
                  <a:lnTo>
                    <a:pt x="189" y="65"/>
                  </a:lnTo>
                  <a:lnTo>
                    <a:pt x="186" y="68"/>
                  </a:lnTo>
                  <a:lnTo>
                    <a:pt x="183" y="72"/>
                  </a:lnTo>
                  <a:lnTo>
                    <a:pt x="180" y="74"/>
                  </a:lnTo>
                  <a:lnTo>
                    <a:pt x="177" y="77"/>
                  </a:lnTo>
                  <a:lnTo>
                    <a:pt x="171" y="80"/>
                  </a:lnTo>
                  <a:lnTo>
                    <a:pt x="165" y="82"/>
                  </a:lnTo>
                  <a:lnTo>
                    <a:pt x="161" y="85"/>
                  </a:lnTo>
                  <a:lnTo>
                    <a:pt x="156" y="85"/>
                  </a:lnTo>
                  <a:lnTo>
                    <a:pt x="152" y="85"/>
                  </a:lnTo>
                  <a:lnTo>
                    <a:pt x="147" y="86"/>
                  </a:lnTo>
                  <a:lnTo>
                    <a:pt x="143" y="85"/>
                  </a:lnTo>
                  <a:lnTo>
                    <a:pt x="140" y="84"/>
                  </a:lnTo>
                  <a:lnTo>
                    <a:pt x="136" y="83"/>
                  </a:lnTo>
                  <a:lnTo>
                    <a:pt x="132" y="81"/>
                  </a:lnTo>
                  <a:lnTo>
                    <a:pt x="126" y="78"/>
                  </a:lnTo>
                  <a:lnTo>
                    <a:pt x="121" y="74"/>
                  </a:lnTo>
                  <a:lnTo>
                    <a:pt x="94" y="54"/>
                  </a:lnTo>
                  <a:lnTo>
                    <a:pt x="65" y="34"/>
                  </a:lnTo>
                  <a:lnTo>
                    <a:pt x="60" y="31"/>
                  </a:lnTo>
                  <a:lnTo>
                    <a:pt x="56" y="28"/>
                  </a:lnTo>
                  <a:lnTo>
                    <a:pt x="52" y="25"/>
                  </a:lnTo>
                  <a:lnTo>
                    <a:pt x="47" y="24"/>
                  </a:lnTo>
                  <a:lnTo>
                    <a:pt x="42" y="21"/>
                  </a:lnTo>
                  <a:lnTo>
                    <a:pt x="37" y="21"/>
                  </a:lnTo>
                  <a:lnTo>
                    <a:pt x="33" y="20"/>
                  </a:lnTo>
                  <a:lnTo>
                    <a:pt x="29" y="20"/>
                  </a:lnTo>
                  <a:lnTo>
                    <a:pt x="24" y="20"/>
                  </a:lnTo>
                  <a:lnTo>
                    <a:pt x="21" y="21"/>
                  </a:lnTo>
                  <a:lnTo>
                    <a:pt x="17" y="23"/>
                  </a:lnTo>
                  <a:lnTo>
                    <a:pt x="12" y="24"/>
                  </a:lnTo>
                  <a:lnTo>
                    <a:pt x="9" y="24"/>
                  </a:lnTo>
                  <a:lnTo>
                    <a:pt x="5" y="26"/>
                  </a:lnTo>
                  <a:lnTo>
                    <a:pt x="3" y="28"/>
                  </a:lnTo>
                  <a:lnTo>
                    <a:pt x="0" y="29"/>
                  </a:lnTo>
                  <a:lnTo>
                    <a:pt x="1" y="27"/>
                  </a:lnTo>
                  <a:lnTo>
                    <a:pt x="1" y="25"/>
                  </a:lnTo>
                  <a:lnTo>
                    <a:pt x="3" y="24"/>
                  </a:lnTo>
                  <a:lnTo>
                    <a:pt x="5" y="21"/>
                  </a:lnTo>
                  <a:lnTo>
                    <a:pt x="7" y="20"/>
                  </a:lnTo>
                  <a:lnTo>
                    <a:pt x="9" y="18"/>
                  </a:lnTo>
                  <a:lnTo>
                    <a:pt x="14" y="16"/>
                  </a:lnTo>
                  <a:lnTo>
                    <a:pt x="20" y="13"/>
                  </a:lnTo>
                  <a:lnTo>
                    <a:pt x="29" y="9"/>
                  </a:lnTo>
                  <a:lnTo>
                    <a:pt x="35" y="6"/>
                  </a:lnTo>
                  <a:lnTo>
                    <a:pt x="43" y="3"/>
                  </a:lnTo>
                  <a:lnTo>
                    <a:pt x="47" y="1"/>
                  </a:lnTo>
                  <a:lnTo>
                    <a:pt x="51" y="1"/>
                  </a:lnTo>
                  <a:lnTo>
                    <a:pt x="55" y="0"/>
                  </a:lnTo>
                  <a:lnTo>
                    <a:pt x="59" y="0"/>
                  </a:lnTo>
                  <a:lnTo>
                    <a:pt x="63" y="0"/>
                  </a:lnTo>
                  <a:lnTo>
                    <a:pt x="67" y="2"/>
                  </a:lnTo>
                  <a:lnTo>
                    <a:pt x="71" y="3"/>
                  </a:lnTo>
                  <a:lnTo>
                    <a:pt x="76" y="6"/>
                  </a:lnTo>
                  <a:lnTo>
                    <a:pt x="81" y="9"/>
                  </a:lnTo>
                  <a:lnTo>
                    <a:pt x="87" y="12"/>
                  </a:lnTo>
                  <a:lnTo>
                    <a:pt x="114" y="32"/>
                  </a:lnTo>
                  <a:lnTo>
                    <a:pt x="139" y="50"/>
                  </a:lnTo>
                  <a:lnTo>
                    <a:pt x="145" y="55"/>
                  </a:lnTo>
                  <a:lnTo>
                    <a:pt x="150" y="57"/>
                  </a:lnTo>
                  <a:lnTo>
                    <a:pt x="154" y="60"/>
                  </a:lnTo>
                  <a:lnTo>
                    <a:pt x="159" y="61"/>
                  </a:lnTo>
                  <a:lnTo>
                    <a:pt x="163" y="63"/>
                  </a:lnTo>
                  <a:lnTo>
                    <a:pt x="168" y="64"/>
                  </a:lnTo>
                  <a:lnTo>
                    <a:pt x="172" y="65"/>
                  </a:lnTo>
                  <a:lnTo>
                    <a:pt x="176" y="64"/>
                  </a:lnTo>
                  <a:lnTo>
                    <a:pt x="180" y="63"/>
                  </a:lnTo>
                  <a:lnTo>
                    <a:pt x="185" y="62"/>
                  </a:lnTo>
                  <a:lnTo>
                    <a:pt x="187" y="61"/>
                  </a:lnTo>
                  <a:lnTo>
                    <a:pt x="191" y="59"/>
                  </a:lnTo>
                  <a:lnTo>
                    <a:pt x="195" y="57"/>
                  </a:lnTo>
                </a:path>
              </a:pathLst>
            </a:custGeom>
            <a:solidFill>
              <a:srgbClr val="FF0000"/>
            </a:solidFill>
            <a:ln w="12700" cap="rnd">
              <a:solidFill>
                <a:srgbClr val="FF0000"/>
              </a:solidFill>
              <a:round/>
              <a:headEnd/>
              <a:tailEnd/>
            </a:ln>
          </p:spPr>
          <p:txBody>
            <a:bodyPr/>
            <a:lstStyle/>
            <a:p>
              <a:endParaRPr lang="en-US"/>
            </a:p>
          </p:txBody>
        </p:sp>
        <p:sp>
          <p:nvSpPr>
            <p:cNvPr id="113725" name="Freeform 144"/>
            <p:cNvSpPr>
              <a:spLocks/>
            </p:cNvSpPr>
            <p:nvPr/>
          </p:nvSpPr>
          <p:spPr bwMode="auto">
            <a:xfrm>
              <a:off x="4874" y="1136"/>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113726" name="Freeform 145"/>
            <p:cNvSpPr>
              <a:spLocks/>
            </p:cNvSpPr>
            <p:nvPr/>
          </p:nvSpPr>
          <p:spPr bwMode="auto">
            <a:xfrm>
              <a:off x="4724" y="1210"/>
              <a:ext cx="193" cy="84"/>
            </a:xfrm>
            <a:custGeom>
              <a:avLst/>
              <a:gdLst>
                <a:gd name="T0" fmla="*/ 190 w 193"/>
                <a:gd name="T1" fmla="*/ 58 h 84"/>
                <a:gd name="T2" fmla="*/ 187 w 193"/>
                <a:gd name="T3" fmla="*/ 63 h 84"/>
                <a:gd name="T4" fmla="*/ 181 w 193"/>
                <a:gd name="T5" fmla="*/ 70 h 84"/>
                <a:gd name="T6" fmla="*/ 174 w 193"/>
                <a:gd name="T7" fmla="*/ 75 h 84"/>
                <a:gd name="T8" fmla="*/ 162 w 193"/>
                <a:gd name="T9" fmla="*/ 80 h 84"/>
                <a:gd name="T10" fmla="*/ 154 w 193"/>
                <a:gd name="T11" fmla="*/ 82 h 84"/>
                <a:gd name="T12" fmla="*/ 145 w 193"/>
                <a:gd name="T13" fmla="*/ 83 h 84"/>
                <a:gd name="T14" fmla="*/ 137 w 193"/>
                <a:gd name="T15" fmla="*/ 81 h 84"/>
                <a:gd name="T16" fmla="*/ 129 w 193"/>
                <a:gd name="T17" fmla="*/ 78 h 84"/>
                <a:gd name="T18" fmla="*/ 119 w 193"/>
                <a:gd name="T19" fmla="*/ 72 h 84"/>
                <a:gd name="T20" fmla="*/ 65 w 193"/>
                <a:gd name="T21" fmla="*/ 33 h 84"/>
                <a:gd name="T22" fmla="*/ 55 w 193"/>
                <a:gd name="T23" fmla="*/ 27 h 84"/>
                <a:gd name="T24" fmla="*/ 46 w 193"/>
                <a:gd name="T25" fmla="*/ 23 h 84"/>
                <a:gd name="T26" fmla="*/ 36 w 193"/>
                <a:gd name="T27" fmla="*/ 20 h 84"/>
                <a:gd name="T28" fmla="*/ 28 w 193"/>
                <a:gd name="T29" fmla="*/ 20 h 84"/>
                <a:gd name="T30" fmla="*/ 21 w 193"/>
                <a:gd name="T31" fmla="*/ 20 h 84"/>
                <a:gd name="T32" fmla="*/ 11 w 193"/>
                <a:gd name="T33" fmla="*/ 23 h 84"/>
                <a:gd name="T34" fmla="*/ 5 w 193"/>
                <a:gd name="T35" fmla="*/ 26 h 84"/>
                <a:gd name="T36" fmla="*/ 0 w 193"/>
                <a:gd name="T37" fmla="*/ 29 h 84"/>
                <a:gd name="T38" fmla="*/ 1 w 193"/>
                <a:gd name="T39" fmla="*/ 25 h 84"/>
                <a:gd name="T40" fmla="*/ 5 w 193"/>
                <a:gd name="T41" fmla="*/ 21 h 84"/>
                <a:gd name="T42" fmla="*/ 9 w 193"/>
                <a:gd name="T43" fmla="*/ 18 h 84"/>
                <a:gd name="T44" fmla="*/ 20 w 193"/>
                <a:gd name="T45" fmla="*/ 12 h 84"/>
                <a:gd name="T46" fmla="*/ 34 w 193"/>
                <a:gd name="T47" fmla="*/ 6 h 84"/>
                <a:gd name="T48" fmla="*/ 46 w 193"/>
                <a:gd name="T49" fmla="*/ 1 h 84"/>
                <a:gd name="T50" fmla="*/ 54 w 193"/>
                <a:gd name="T51" fmla="*/ 0 h 84"/>
                <a:gd name="T52" fmla="*/ 62 w 193"/>
                <a:gd name="T53" fmla="*/ 1 h 84"/>
                <a:gd name="T54" fmla="*/ 70 w 193"/>
                <a:gd name="T55" fmla="*/ 3 h 84"/>
                <a:gd name="T56" fmla="*/ 79 w 193"/>
                <a:gd name="T57" fmla="*/ 9 h 84"/>
                <a:gd name="T58" fmla="*/ 113 w 193"/>
                <a:gd name="T59" fmla="*/ 31 h 84"/>
                <a:gd name="T60" fmla="*/ 143 w 193"/>
                <a:gd name="T61" fmla="*/ 53 h 84"/>
                <a:gd name="T62" fmla="*/ 152 w 193"/>
                <a:gd name="T63" fmla="*/ 58 h 84"/>
                <a:gd name="T64" fmla="*/ 161 w 193"/>
                <a:gd name="T65" fmla="*/ 61 h 84"/>
                <a:gd name="T66" fmla="*/ 170 w 193"/>
                <a:gd name="T67" fmla="*/ 62 h 84"/>
                <a:gd name="T68" fmla="*/ 178 w 193"/>
                <a:gd name="T69" fmla="*/ 62 h 84"/>
                <a:gd name="T70" fmla="*/ 185 w 193"/>
                <a:gd name="T71" fmla="*/ 59 h 84"/>
                <a:gd name="T72" fmla="*/ 192 w 193"/>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4"/>
                <a:gd name="T113" fmla="*/ 193 w 193"/>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4">
                  <a:moveTo>
                    <a:pt x="192" y="55"/>
                  </a:moveTo>
                  <a:lnTo>
                    <a:pt x="190" y="58"/>
                  </a:lnTo>
                  <a:lnTo>
                    <a:pt x="189" y="61"/>
                  </a:lnTo>
                  <a:lnTo>
                    <a:pt x="187" y="63"/>
                  </a:lnTo>
                  <a:lnTo>
                    <a:pt x="184" y="66"/>
                  </a:lnTo>
                  <a:lnTo>
                    <a:pt x="181" y="70"/>
                  </a:lnTo>
                  <a:lnTo>
                    <a:pt x="177" y="72"/>
                  </a:lnTo>
                  <a:lnTo>
                    <a:pt x="174" y="75"/>
                  </a:lnTo>
                  <a:lnTo>
                    <a:pt x="168" y="77"/>
                  </a:lnTo>
                  <a:lnTo>
                    <a:pt x="162" y="80"/>
                  </a:lnTo>
                  <a:lnTo>
                    <a:pt x="158" y="81"/>
                  </a:lnTo>
                  <a:lnTo>
                    <a:pt x="154" y="82"/>
                  </a:lnTo>
                  <a:lnTo>
                    <a:pt x="150" y="82"/>
                  </a:lnTo>
                  <a:lnTo>
                    <a:pt x="145" y="83"/>
                  </a:lnTo>
                  <a:lnTo>
                    <a:pt x="142" y="82"/>
                  </a:lnTo>
                  <a:lnTo>
                    <a:pt x="137" y="81"/>
                  </a:lnTo>
                  <a:lnTo>
                    <a:pt x="134" y="80"/>
                  </a:lnTo>
                  <a:lnTo>
                    <a:pt x="129" y="78"/>
                  </a:lnTo>
                  <a:lnTo>
                    <a:pt x="124" y="76"/>
                  </a:lnTo>
                  <a:lnTo>
                    <a:pt x="119" y="72"/>
                  </a:lnTo>
                  <a:lnTo>
                    <a:pt x="92" y="53"/>
                  </a:lnTo>
                  <a:lnTo>
                    <a:pt x="65" y="33"/>
                  </a:lnTo>
                  <a:lnTo>
                    <a:pt x="59" y="30"/>
                  </a:lnTo>
                  <a:lnTo>
                    <a:pt x="55" y="27"/>
                  </a:lnTo>
                  <a:lnTo>
                    <a:pt x="50" y="25"/>
                  </a:lnTo>
                  <a:lnTo>
                    <a:pt x="46" y="23"/>
                  </a:lnTo>
                  <a:lnTo>
                    <a:pt x="40" y="21"/>
                  </a:lnTo>
                  <a:lnTo>
                    <a:pt x="36" y="20"/>
                  </a:lnTo>
                  <a:lnTo>
                    <a:pt x="32" y="19"/>
                  </a:lnTo>
                  <a:lnTo>
                    <a:pt x="28" y="20"/>
                  </a:lnTo>
                  <a:lnTo>
                    <a:pt x="24" y="20"/>
                  </a:lnTo>
                  <a:lnTo>
                    <a:pt x="21" y="20"/>
                  </a:lnTo>
                  <a:lnTo>
                    <a:pt x="16" y="22"/>
                  </a:lnTo>
                  <a:lnTo>
                    <a:pt x="11" y="23"/>
                  </a:lnTo>
                  <a:lnTo>
                    <a:pt x="8" y="24"/>
                  </a:lnTo>
                  <a:lnTo>
                    <a:pt x="5" y="26"/>
                  </a:lnTo>
                  <a:lnTo>
                    <a:pt x="2" y="27"/>
                  </a:lnTo>
                  <a:lnTo>
                    <a:pt x="0" y="29"/>
                  </a:lnTo>
                  <a:lnTo>
                    <a:pt x="0" y="27"/>
                  </a:lnTo>
                  <a:lnTo>
                    <a:pt x="1" y="25"/>
                  </a:lnTo>
                  <a:lnTo>
                    <a:pt x="3" y="23"/>
                  </a:lnTo>
                  <a:lnTo>
                    <a:pt x="5" y="21"/>
                  </a:lnTo>
                  <a:lnTo>
                    <a:pt x="6" y="19"/>
                  </a:lnTo>
                  <a:lnTo>
                    <a:pt x="9" y="18"/>
                  </a:lnTo>
                  <a:lnTo>
                    <a:pt x="14" y="15"/>
                  </a:lnTo>
                  <a:lnTo>
                    <a:pt x="20" y="12"/>
                  </a:lnTo>
                  <a:lnTo>
                    <a:pt x="28" y="9"/>
                  </a:lnTo>
                  <a:lnTo>
                    <a:pt x="34" y="6"/>
                  </a:lnTo>
                  <a:lnTo>
                    <a:pt x="41" y="3"/>
                  </a:lnTo>
                  <a:lnTo>
                    <a:pt x="46" y="1"/>
                  </a:lnTo>
                  <a:lnTo>
                    <a:pt x="50" y="0"/>
                  </a:lnTo>
                  <a:lnTo>
                    <a:pt x="54" y="0"/>
                  </a:lnTo>
                  <a:lnTo>
                    <a:pt x="59" y="0"/>
                  </a:lnTo>
                  <a:lnTo>
                    <a:pt x="62" y="1"/>
                  </a:lnTo>
                  <a:lnTo>
                    <a:pt x="66" y="2"/>
                  </a:lnTo>
                  <a:lnTo>
                    <a:pt x="70" y="3"/>
                  </a:lnTo>
                  <a:lnTo>
                    <a:pt x="75" y="6"/>
                  </a:lnTo>
                  <a:lnTo>
                    <a:pt x="79" y="9"/>
                  </a:lnTo>
                  <a:lnTo>
                    <a:pt x="85" y="12"/>
                  </a:lnTo>
                  <a:lnTo>
                    <a:pt x="113" y="31"/>
                  </a:lnTo>
                  <a:lnTo>
                    <a:pt x="136" y="49"/>
                  </a:lnTo>
                  <a:lnTo>
                    <a:pt x="143" y="53"/>
                  </a:lnTo>
                  <a:lnTo>
                    <a:pt x="148" y="56"/>
                  </a:lnTo>
                  <a:lnTo>
                    <a:pt x="152" y="58"/>
                  </a:lnTo>
                  <a:lnTo>
                    <a:pt x="156" y="59"/>
                  </a:lnTo>
                  <a:lnTo>
                    <a:pt x="161" y="61"/>
                  </a:lnTo>
                  <a:lnTo>
                    <a:pt x="166" y="62"/>
                  </a:lnTo>
                  <a:lnTo>
                    <a:pt x="170" y="62"/>
                  </a:lnTo>
                  <a:lnTo>
                    <a:pt x="174" y="62"/>
                  </a:lnTo>
                  <a:lnTo>
                    <a:pt x="178" y="62"/>
                  </a:lnTo>
                  <a:lnTo>
                    <a:pt x="182" y="60"/>
                  </a:lnTo>
                  <a:lnTo>
                    <a:pt x="185" y="59"/>
                  </a:lnTo>
                  <a:lnTo>
                    <a:pt x="188" y="57"/>
                  </a:lnTo>
                  <a:lnTo>
                    <a:pt x="192" y="55"/>
                  </a:lnTo>
                </a:path>
              </a:pathLst>
            </a:custGeom>
            <a:solidFill>
              <a:srgbClr val="FF0000"/>
            </a:solidFill>
            <a:ln w="12700" cap="rnd">
              <a:solidFill>
                <a:srgbClr val="FF0000"/>
              </a:solidFill>
              <a:round/>
              <a:headEnd/>
              <a:tailEnd/>
            </a:ln>
          </p:spPr>
          <p:txBody>
            <a:bodyPr/>
            <a:lstStyle/>
            <a:p>
              <a:endParaRPr lang="en-US"/>
            </a:p>
          </p:txBody>
        </p:sp>
      </p:grpSp>
      <p:grpSp>
        <p:nvGrpSpPr>
          <p:cNvPr id="128" name="Group 4"/>
          <p:cNvGrpSpPr>
            <a:grpSpLocks/>
          </p:cNvGrpSpPr>
          <p:nvPr/>
        </p:nvGrpSpPr>
        <p:grpSpPr bwMode="auto">
          <a:xfrm>
            <a:off x="6153064" y="731953"/>
            <a:ext cx="682625" cy="690563"/>
            <a:chOff x="5138" y="768"/>
            <a:chExt cx="430" cy="435"/>
          </a:xfrm>
        </p:grpSpPr>
        <p:sp>
          <p:nvSpPr>
            <p:cNvPr id="129" name="Freeform 5"/>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30" name="Freeform 6"/>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31" name="Freeform 7"/>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32" name="Freeform 8"/>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 name="Freeform 9"/>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Line 10"/>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5" name="Line 11"/>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6" name="Group 18"/>
          <p:cNvGrpSpPr>
            <a:grpSpLocks/>
          </p:cNvGrpSpPr>
          <p:nvPr/>
        </p:nvGrpSpPr>
        <p:grpSpPr bwMode="auto">
          <a:xfrm rot="188043">
            <a:off x="1878798" y="1252263"/>
            <a:ext cx="4660900" cy="3194050"/>
            <a:chOff x="1430" y="1060"/>
            <a:chExt cx="3787" cy="1857"/>
          </a:xfrm>
        </p:grpSpPr>
        <p:sp>
          <p:nvSpPr>
            <p:cNvPr id="137" name="Freeform 19"/>
            <p:cNvSpPr>
              <a:spLocks/>
            </p:cNvSpPr>
            <p:nvPr/>
          </p:nvSpPr>
          <p:spPr bwMode="auto">
            <a:xfrm>
              <a:off x="1732" y="2696"/>
              <a:ext cx="51" cy="123"/>
            </a:xfrm>
            <a:custGeom>
              <a:avLst/>
              <a:gdLst>
                <a:gd name="T0" fmla="*/ 37 w 51"/>
                <a:gd name="T1" fmla="*/ 45 h 123"/>
                <a:gd name="T2" fmla="*/ 35 w 51"/>
                <a:gd name="T3" fmla="*/ 37 h 123"/>
                <a:gd name="T4" fmla="*/ 34 w 51"/>
                <a:gd name="T5" fmla="*/ 29 h 123"/>
                <a:gd name="T6" fmla="*/ 36 w 51"/>
                <a:gd name="T7" fmla="*/ 22 h 123"/>
                <a:gd name="T8" fmla="*/ 36 w 51"/>
                <a:gd name="T9" fmla="*/ 17 h 123"/>
                <a:gd name="T10" fmla="*/ 38 w 51"/>
                <a:gd name="T11" fmla="*/ 13 h 123"/>
                <a:gd name="T12" fmla="*/ 42 w 51"/>
                <a:gd name="T13" fmla="*/ 9 h 123"/>
                <a:gd name="T14" fmla="*/ 45 w 51"/>
                <a:gd name="T15" fmla="*/ 6 h 123"/>
                <a:gd name="T16" fmla="*/ 50 w 51"/>
                <a:gd name="T17" fmla="*/ 3 h 123"/>
                <a:gd name="T18" fmla="*/ 45 w 51"/>
                <a:gd name="T19" fmla="*/ 1 h 123"/>
                <a:gd name="T20" fmla="*/ 41 w 51"/>
                <a:gd name="T21" fmla="*/ 0 h 123"/>
                <a:gd name="T22" fmla="*/ 33 w 51"/>
                <a:gd name="T23" fmla="*/ 0 h 123"/>
                <a:gd name="T24" fmla="*/ 28 w 51"/>
                <a:gd name="T25" fmla="*/ 0 h 123"/>
                <a:gd name="T26" fmla="*/ 23 w 51"/>
                <a:gd name="T27" fmla="*/ 1 h 123"/>
                <a:gd name="T28" fmla="*/ 18 w 51"/>
                <a:gd name="T29" fmla="*/ 3 h 123"/>
                <a:gd name="T30" fmla="*/ 13 w 51"/>
                <a:gd name="T31" fmla="*/ 4 h 123"/>
                <a:gd name="T32" fmla="*/ 7 w 51"/>
                <a:gd name="T33" fmla="*/ 6 h 123"/>
                <a:gd name="T34" fmla="*/ 4 w 51"/>
                <a:gd name="T35" fmla="*/ 8 h 123"/>
                <a:gd name="T36" fmla="*/ 1 w 51"/>
                <a:gd name="T37" fmla="*/ 11 h 123"/>
                <a:gd name="T38" fmla="*/ 0 w 51"/>
                <a:gd name="T39" fmla="*/ 15 h 123"/>
                <a:gd name="T40" fmla="*/ 0 w 51"/>
                <a:gd name="T41" fmla="*/ 19 h 123"/>
                <a:gd name="T42" fmla="*/ 0 w 51"/>
                <a:gd name="T43" fmla="*/ 22 h 123"/>
                <a:gd name="T44" fmla="*/ 4 w 51"/>
                <a:gd name="T45" fmla="*/ 63 h 123"/>
                <a:gd name="T46" fmla="*/ 10 w 51"/>
                <a:gd name="T47" fmla="*/ 99 h 123"/>
                <a:gd name="T48" fmla="*/ 11 w 51"/>
                <a:gd name="T49" fmla="*/ 103 h 123"/>
                <a:gd name="T50" fmla="*/ 11 w 51"/>
                <a:gd name="T51" fmla="*/ 106 h 123"/>
                <a:gd name="T52" fmla="*/ 10 w 51"/>
                <a:gd name="T53" fmla="*/ 108 h 123"/>
                <a:gd name="T54" fmla="*/ 7 w 51"/>
                <a:gd name="T55" fmla="*/ 111 h 123"/>
                <a:gd name="T56" fmla="*/ 4 w 51"/>
                <a:gd name="T57" fmla="*/ 114 h 123"/>
                <a:gd name="T58" fmla="*/ 14 w 51"/>
                <a:gd name="T59" fmla="*/ 119 h 123"/>
                <a:gd name="T60" fmla="*/ 25 w 51"/>
                <a:gd name="T61" fmla="*/ 122 h 123"/>
                <a:gd name="T62" fmla="*/ 32 w 51"/>
                <a:gd name="T63" fmla="*/ 121 h 123"/>
                <a:gd name="T64" fmla="*/ 37 w 51"/>
                <a:gd name="T65" fmla="*/ 121 h 123"/>
                <a:gd name="T66" fmla="*/ 41 w 51"/>
                <a:gd name="T67" fmla="*/ 118 h 123"/>
                <a:gd name="T68" fmla="*/ 45 w 51"/>
                <a:gd name="T69" fmla="*/ 116 h 123"/>
                <a:gd name="T70" fmla="*/ 47 w 51"/>
                <a:gd name="T71" fmla="*/ 112 h 123"/>
                <a:gd name="T72" fmla="*/ 47 w 51"/>
                <a:gd name="T73" fmla="*/ 109 h 123"/>
                <a:gd name="T74" fmla="*/ 47 w 51"/>
                <a:gd name="T75" fmla="*/ 105 h 123"/>
                <a:gd name="T76" fmla="*/ 47 w 51"/>
                <a:gd name="T77" fmla="*/ 100 h 123"/>
                <a:gd name="T78" fmla="*/ 46 w 51"/>
                <a:gd name="T79" fmla="*/ 94 h 123"/>
                <a:gd name="T80" fmla="*/ 44 w 51"/>
                <a:gd name="T81" fmla="*/ 86 h 123"/>
                <a:gd name="T82" fmla="*/ 37 w 51"/>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23"/>
                <a:gd name="T128" fmla="*/ 51 w 51"/>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23">
                  <a:moveTo>
                    <a:pt x="37" y="45"/>
                  </a:moveTo>
                  <a:lnTo>
                    <a:pt x="35" y="37"/>
                  </a:lnTo>
                  <a:lnTo>
                    <a:pt x="34" y="29"/>
                  </a:lnTo>
                  <a:lnTo>
                    <a:pt x="36" y="22"/>
                  </a:lnTo>
                  <a:lnTo>
                    <a:pt x="36" y="17"/>
                  </a:lnTo>
                  <a:lnTo>
                    <a:pt x="38" y="13"/>
                  </a:lnTo>
                  <a:lnTo>
                    <a:pt x="42" y="9"/>
                  </a:lnTo>
                  <a:lnTo>
                    <a:pt x="45" y="6"/>
                  </a:lnTo>
                  <a:lnTo>
                    <a:pt x="50" y="3"/>
                  </a:lnTo>
                  <a:lnTo>
                    <a:pt x="45" y="1"/>
                  </a:lnTo>
                  <a:lnTo>
                    <a:pt x="41" y="0"/>
                  </a:lnTo>
                  <a:lnTo>
                    <a:pt x="33" y="0"/>
                  </a:lnTo>
                  <a:lnTo>
                    <a:pt x="28" y="0"/>
                  </a:lnTo>
                  <a:lnTo>
                    <a:pt x="23" y="1"/>
                  </a:lnTo>
                  <a:lnTo>
                    <a:pt x="18" y="3"/>
                  </a:lnTo>
                  <a:lnTo>
                    <a:pt x="13" y="4"/>
                  </a:lnTo>
                  <a:lnTo>
                    <a:pt x="7" y="6"/>
                  </a:lnTo>
                  <a:lnTo>
                    <a:pt x="4" y="8"/>
                  </a:lnTo>
                  <a:lnTo>
                    <a:pt x="1" y="11"/>
                  </a:lnTo>
                  <a:lnTo>
                    <a:pt x="0" y="15"/>
                  </a:lnTo>
                  <a:lnTo>
                    <a:pt x="0" y="19"/>
                  </a:lnTo>
                  <a:lnTo>
                    <a:pt x="0" y="22"/>
                  </a:lnTo>
                  <a:lnTo>
                    <a:pt x="4" y="63"/>
                  </a:lnTo>
                  <a:lnTo>
                    <a:pt x="10" y="99"/>
                  </a:lnTo>
                  <a:lnTo>
                    <a:pt x="11" y="103"/>
                  </a:lnTo>
                  <a:lnTo>
                    <a:pt x="11" y="106"/>
                  </a:lnTo>
                  <a:lnTo>
                    <a:pt x="10" y="108"/>
                  </a:lnTo>
                  <a:lnTo>
                    <a:pt x="7" y="111"/>
                  </a:lnTo>
                  <a:lnTo>
                    <a:pt x="4" y="114"/>
                  </a:lnTo>
                  <a:lnTo>
                    <a:pt x="14" y="119"/>
                  </a:lnTo>
                  <a:lnTo>
                    <a:pt x="25" y="122"/>
                  </a:lnTo>
                  <a:lnTo>
                    <a:pt x="32" y="121"/>
                  </a:lnTo>
                  <a:lnTo>
                    <a:pt x="37" y="121"/>
                  </a:lnTo>
                  <a:lnTo>
                    <a:pt x="41" y="118"/>
                  </a:lnTo>
                  <a:lnTo>
                    <a:pt x="45" y="116"/>
                  </a:lnTo>
                  <a:lnTo>
                    <a:pt x="47" y="112"/>
                  </a:lnTo>
                  <a:lnTo>
                    <a:pt x="47" y="109"/>
                  </a:lnTo>
                  <a:lnTo>
                    <a:pt x="47" y="105"/>
                  </a:lnTo>
                  <a:lnTo>
                    <a:pt x="47" y="100"/>
                  </a:lnTo>
                  <a:lnTo>
                    <a:pt x="46" y="94"/>
                  </a:lnTo>
                  <a:lnTo>
                    <a:pt x="44" y="86"/>
                  </a:lnTo>
                  <a:lnTo>
                    <a:pt x="37" y="45"/>
                  </a:lnTo>
                </a:path>
              </a:pathLst>
            </a:custGeom>
            <a:solidFill>
              <a:srgbClr val="800000"/>
            </a:solidFill>
            <a:ln w="12700" cap="rnd">
              <a:solidFill>
                <a:srgbClr val="800000"/>
              </a:solidFill>
              <a:round/>
              <a:headEnd/>
              <a:tailEnd/>
            </a:ln>
          </p:spPr>
          <p:txBody>
            <a:bodyPr/>
            <a:lstStyle/>
            <a:p>
              <a:endParaRPr lang="en-US"/>
            </a:p>
          </p:txBody>
        </p:sp>
        <p:sp>
          <p:nvSpPr>
            <p:cNvPr id="138" name="Freeform 20"/>
            <p:cNvSpPr>
              <a:spLocks/>
            </p:cNvSpPr>
            <p:nvPr/>
          </p:nvSpPr>
          <p:spPr bwMode="auto">
            <a:xfrm>
              <a:off x="1583" y="2773"/>
              <a:ext cx="50" cy="119"/>
            </a:xfrm>
            <a:custGeom>
              <a:avLst/>
              <a:gdLst>
                <a:gd name="T0" fmla="*/ 34 w 50"/>
                <a:gd name="T1" fmla="*/ 43 h 119"/>
                <a:gd name="T2" fmla="*/ 33 w 50"/>
                <a:gd name="T3" fmla="*/ 37 h 119"/>
                <a:gd name="T4" fmla="*/ 34 w 50"/>
                <a:gd name="T5" fmla="*/ 29 h 119"/>
                <a:gd name="T6" fmla="*/ 34 w 50"/>
                <a:gd name="T7" fmla="*/ 22 h 119"/>
                <a:gd name="T8" fmla="*/ 35 w 50"/>
                <a:gd name="T9" fmla="*/ 17 h 119"/>
                <a:gd name="T10" fmla="*/ 37 w 50"/>
                <a:gd name="T11" fmla="*/ 12 h 119"/>
                <a:gd name="T12" fmla="*/ 39 w 50"/>
                <a:gd name="T13" fmla="*/ 9 h 119"/>
                <a:gd name="T14" fmla="*/ 42 w 50"/>
                <a:gd name="T15" fmla="*/ 6 h 119"/>
                <a:gd name="T16" fmla="*/ 49 w 50"/>
                <a:gd name="T17" fmla="*/ 3 h 119"/>
                <a:gd name="T18" fmla="*/ 44 w 50"/>
                <a:gd name="T19" fmla="*/ 1 h 119"/>
                <a:gd name="T20" fmla="*/ 39 w 50"/>
                <a:gd name="T21" fmla="*/ 0 h 119"/>
                <a:gd name="T22" fmla="*/ 32 w 50"/>
                <a:gd name="T23" fmla="*/ 0 h 119"/>
                <a:gd name="T24" fmla="*/ 26 w 50"/>
                <a:gd name="T25" fmla="*/ 0 h 119"/>
                <a:gd name="T26" fmla="*/ 21 w 50"/>
                <a:gd name="T27" fmla="*/ 2 h 119"/>
                <a:gd name="T28" fmla="*/ 17 w 50"/>
                <a:gd name="T29" fmla="*/ 3 h 119"/>
                <a:gd name="T30" fmla="*/ 12 w 50"/>
                <a:gd name="T31" fmla="*/ 4 h 119"/>
                <a:gd name="T32" fmla="*/ 7 w 50"/>
                <a:gd name="T33" fmla="*/ 6 h 119"/>
                <a:gd name="T34" fmla="*/ 3 w 50"/>
                <a:gd name="T35" fmla="*/ 8 h 119"/>
                <a:gd name="T36" fmla="*/ 2 w 50"/>
                <a:gd name="T37" fmla="*/ 12 h 119"/>
                <a:gd name="T38" fmla="*/ 1 w 50"/>
                <a:gd name="T39" fmla="*/ 15 h 119"/>
                <a:gd name="T40" fmla="*/ 0 w 50"/>
                <a:gd name="T41" fmla="*/ 18 h 119"/>
                <a:gd name="T42" fmla="*/ 1 w 50"/>
                <a:gd name="T43" fmla="*/ 22 h 119"/>
                <a:gd name="T44" fmla="*/ 3 w 50"/>
                <a:gd name="T45" fmla="*/ 62 h 119"/>
                <a:gd name="T46" fmla="*/ 10 w 50"/>
                <a:gd name="T47" fmla="*/ 98 h 119"/>
                <a:gd name="T48" fmla="*/ 10 w 50"/>
                <a:gd name="T49" fmla="*/ 103 h 119"/>
                <a:gd name="T50" fmla="*/ 11 w 50"/>
                <a:gd name="T51" fmla="*/ 105 h 119"/>
                <a:gd name="T52" fmla="*/ 11 w 50"/>
                <a:gd name="T53" fmla="*/ 107 h 119"/>
                <a:gd name="T54" fmla="*/ 9 w 50"/>
                <a:gd name="T55" fmla="*/ 110 h 119"/>
                <a:gd name="T56" fmla="*/ 6 w 50"/>
                <a:gd name="T57" fmla="*/ 111 h 119"/>
                <a:gd name="T58" fmla="*/ 16 w 50"/>
                <a:gd name="T59" fmla="*/ 115 h 119"/>
                <a:gd name="T60" fmla="*/ 25 w 50"/>
                <a:gd name="T61" fmla="*/ 118 h 119"/>
                <a:gd name="T62" fmla="*/ 30 w 50"/>
                <a:gd name="T63" fmla="*/ 118 h 119"/>
                <a:gd name="T64" fmla="*/ 34 w 50"/>
                <a:gd name="T65" fmla="*/ 117 h 119"/>
                <a:gd name="T66" fmla="*/ 38 w 50"/>
                <a:gd name="T67" fmla="*/ 116 h 119"/>
                <a:gd name="T68" fmla="*/ 42 w 50"/>
                <a:gd name="T69" fmla="*/ 114 h 119"/>
                <a:gd name="T70" fmla="*/ 44 w 50"/>
                <a:gd name="T71" fmla="*/ 112 h 119"/>
                <a:gd name="T72" fmla="*/ 45 w 50"/>
                <a:gd name="T73" fmla="*/ 110 h 119"/>
                <a:gd name="T74" fmla="*/ 45 w 50"/>
                <a:gd name="T75" fmla="*/ 107 h 119"/>
                <a:gd name="T76" fmla="*/ 44 w 50"/>
                <a:gd name="T77" fmla="*/ 104 h 119"/>
                <a:gd name="T78" fmla="*/ 43 w 50"/>
                <a:gd name="T79" fmla="*/ 99 h 119"/>
                <a:gd name="T80" fmla="*/ 41 w 50"/>
                <a:gd name="T81" fmla="*/ 92 h 119"/>
                <a:gd name="T82" fmla="*/ 40 w 50"/>
                <a:gd name="T83" fmla="*/ 85 h 119"/>
                <a:gd name="T84" fmla="*/ 34 w 50"/>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19"/>
                <a:gd name="T131" fmla="*/ 50 w 5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19">
                  <a:moveTo>
                    <a:pt x="34" y="43"/>
                  </a:moveTo>
                  <a:lnTo>
                    <a:pt x="33" y="37"/>
                  </a:lnTo>
                  <a:lnTo>
                    <a:pt x="34" y="29"/>
                  </a:lnTo>
                  <a:lnTo>
                    <a:pt x="34" y="22"/>
                  </a:lnTo>
                  <a:lnTo>
                    <a:pt x="35" y="17"/>
                  </a:lnTo>
                  <a:lnTo>
                    <a:pt x="37" y="12"/>
                  </a:lnTo>
                  <a:lnTo>
                    <a:pt x="39" y="9"/>
                  </a:lnTo>
                  <a:lnTo>
                    <a:pt x="42" y="6"/>
                  </a:lnTo>
                  <a:lnTo>
                    <a:pt x="49" y="3"/>
                  </a:lnTo>
                  <a:lnTo>
                    <a:pt x="44" y="1"/>
                  </a:lnTo>
                  <a:lnTo>
                    <a:pt x="39" y="0"/>
                  </a:lnTo>
                  <a:lnTo>
                    <a:pt x="32" y="0"/>
                  </a:lnTo>
                  <a:lnTo>
                    <a:pt x="26" y="0"/>
                  </a:lnTo>
                  <a:lnTo>
                    <a:pt x="21"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6" y="115"/>
                  </a:lnTo>
                  <a:lnTo>
                    <a:pt x="25" y="118"/>
                  </a:lnTo>
                  <a:lnTo>
                    <a:pt x="30" y="118"/>
                  </a:lnTo>
                  <a:lnTo>
                    <a:pt x="34" y="117"/>
                  </a:lnTo>
                  <a:lnTo>
                    <a:pt x="38" y="116"/>
                  </a:lnTo>
                  <a:lnTo>
                    <a:pt x="42" y="114"/>
                  </a:lnTo>
                  <a:lnTo>
                    <a:pt x="44" y="112"/>
                  </a:lnTo>
                  <a:lnTo>
                    <a:pt x="45" y="110"/>
                  </a:lnTo>
                  <a:lnTo>
                    <a:pt x="45" y="107"/>
                  </a:lnTo>
                  <a:lnTo>
                    <a:pt x="44" y="104"/>
                  </a:lnTo>
                  <a:lnTo>
                    <a:pt x="43" y="99"/>
                  </a:lnTo>
                  <a:lnTo>
                    <a:pt x="41" y="92"/>
                  </a:lnTo>
                  <a:lnTo>
                    <a:pt x="40"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139" name="Freeform 21"/>
            <p:cNvSpPr>
              <a:spLocks/>
            </p:cNvSpPr>
            <p:nvPr/>
          </p:nvSpPr>
          <p:spPr bwMode="auto">
            <a:xfrm>
              <a:off x="2029" y="2551"/>
              <a:ext cx="49" cy="123"/>
            </a:xfrm>
            <a:custGeom>
              <a:avLst/>
              <a:gdLst>
                <a:gd name="T0" fmla="*/ 35 w 49"/>
                <a:gd name="T1" fmla="*/ 45 h 123"/>
                <a:gd name="T2" fmla="*/ 34 w 49"/>
                <a:gd name="T3" fmla="*/ 37 h 123"/>
                <a:gd name="T4" fmla="*/ 32 w 49"/>
                <a:gd name="T5" fmla="*/ 29 h 123"/>
                <a:gd name="T6" fmla="*/ 34 w 49"/>
                <a:gd name="T7" fmla="*/ 22 h 123"/>
                <a:gd name="T8" fmla="*/ 35 w 49"/>
                <a:gd name="T9" fmla="*/ 17 h 123"/>
                <a:gd name="T10" fmla="*/ 37 w 49"/>
                <a:gd name="T11" fmla="*/ 13 h 123"/>
                <a:gd name="T12" fmla="*/ 40 w 49"/>
                <a:gd name="T13" fmla="*/ 9 h 123"/>
                <a:gd name="T14" fmla="*/ 43 w 49"/>
                <a:gd name="T15" fmla="*/ 6 h 123"/>
                <a:gd name="T16" fmla="*/ 48 w 49"/>
                <a:gd name="T17" fmla="*/ 3 h 123"/>
                <a:gd name="T18" fmla="*/ 43 w 49"/>
                <a:gd name="T19" fmla="*/ 1 h 123"/>
                <a:gd name="T20" fmla="*/ 39 w 49"/>
                <a:gd name="T21" fmla="*/ 0 h 123"/>
                <a:gd name="T22" fmla="*/ 32 w 49"/>
                <a:gd name="T23" fmla="*/ 0 h 123"/>
                <a:gd name="T24" fmla="*/ 27 w 49"/>
                <a:gd name="T25" fmla="*/ 0 h 123"/>
                <a:gd name="T26" fmla="*/ 22 w 49"/>
                <a:gd name="T27" fmla="*/ 1 h 123"/>
                <a:gd name="T28" fmla="*/ 17 w 49"/>
                <a:gd name="T29" fmla="*/ 3 h 123"/>
                <a:gd name="T30" fmla="*/ 13 w 49"/>
                <a:gd name="T31" fmla="*/ 4 h 123"/>
                <a:gd name="T32" fmla="*/ 7 w 49"/>
                <a:gd name="T33" fmla="*/ 6 h 123"/>
                <a:gd name="T34" fmla="*/ 4 w 49"/>
                <a:gd name="T35" fmla="*/ 8 h 123"/>
                <a:gd name="T36" fmla="*/ 1 w 49"/>
                <a:gd name="T37" fmla="*/ 11 h 123"/>
                <a:gd name="T38" fmla="*/ 0 w 49"/>
                <a:gd name="T39" fmla="*/ 15 h 123"/>
                <a:gd name="T40" fmla="*/ 0 w 49"/>
                <a:gd name="T41" fmla="*/ 19 h 123"/>
                <a:gd name="T42" fmla="*/ 0 w 49"/>
                <a:gd name="T43" fmla="*/ 22 h 123"/>
                <a:gd name="T44" fmla="*/ 4 w 49"/>
                <a:gd name="T45" fmla="*/ 63 h 123"/>
                <a:gd name="T46" fmla="*/ 9 w 49"/>
                <a:gd name="T47" fmla="*/ 99 h 123"/>
                <a:gd name="T48" fmla="*/ 11 w 49"/>
                <a:gd name="T49" fmla="*/ 103 h 123"/>
                <a:gd name="T50" fmla="*/ 10 w 49"/>
                <a:gd name="T51" fmla="*/ 106 h 123"/>
                <a:gd name="T52" fmla="*/ 9 w 49"/>
                <a:gd name="T53" fmla="*/ 108 h 123"/>
                <a:gd name="T54" fmla="*/ 7 w 49"/>
                <a:gd name="T55" fmla="*/ 111 h 123"/>
                <a:gd name="T56" fmla="*/ 4 w 49"/>
                <a:gd name="T57" fmla="*/ 114 h 123"/>
                <a:gd name="T58" fmla="*/ 14 w 49"/>
                <a:gd name="T59" fmla="*/ 119 h 123"/>
                <a:gd name="T60" fmla="*/ 24 w 49"/>
                <a:gd name="T61" fmla="*/ 122 h 123"/>
                <a:gd name="T62" fmla="*/ 31 w 49"/>
                <a:gd name="T63" fmla="*/ 121 h 123"/>
                <a:gd name="T64" fmla="*/ 35 w 49"/>
                <a:gd name="T65" fmla="*/ 121 h 123"/>
                <a:gd name="T66" fmla="*/ 39 w 49"/>
                <a:gd name="T67" fmla="*/ 118 h 123"/>
                <a:gd name="T68" fmla="*/ 43 w 49"/>
                <a:gd name="T69" fmla="*/ 116 h 123"/>
                <a:gd name="T70" fmla="*/ 45 w 49"/>
                <a:gd name="T71" fmla="*/ 112 h 123"/>
                <a:gd name="T72" fmla="*/ 45 w 49"/>
                <a:gd name="T73" fmla="*/ 109 h 123"/>
                <a:gd name="T74" fmla="*/ 45 w 49"/>
                <a:gd name="T75" fmla="*/ 105 h 123"/>
                <a:gd name="T76" fmla="*/ 45 w 49"/>
                <a:gd name="T77" fmla="*/ 100 h 123"/>
                <a:gd name="T78" fmla="*/ 44 w 49"/>
                <a:gd name="T79" fmla="*/ 94 h 123"/>
                <a:gd name="T80" fmla="*/ 42 w 49"/>
                <a:gd name="T81" fmla="*/ 86 h 123"/>
                <a:gd name="T82" fmla="*/ 35 w 49"/>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3"/>
                <a:gd name="T128" fmla="*/ 49 w 49"/>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3">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4" y="122"/>
                  </a:lnTo>
                  <a:lnTo>
                    <a:pt x="31" y="121"/>
                  </a:lnTo>
                  <a:lnTo>
                    <a:pt x="35" y="121"/>
                  </a:lnTo>
                  <a:lnTo>
                    <a:pt x="39" y="118"/>
                  </a:lnTo>
                  <a:lnTo>
                    <a:pt x="43" y="116"/>
                  </a:lnTo>
                  <a:lnTo>
                    <a:pt x="45" y="112"/>
                  </a:lnTo>
                  <a:lnTo>
                    <a:pt x="45" y="109"/>
                  </a:lnTo>
                  <a:lnTo>
                    <a:pt x="45" y="105"/>
                  </a:lnTo>
                  <a:lnTo>
                    <a:pt x="45"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140" name="Freeform 22"/>
            <p:cNvSpPr>
              <a:spLocks/>
            </p:cNvSpPr>
            <p:nvPr/>
          </p:nvSpPr>
          <p:spPr bwMode="auto">
            <a:xfrm>
              <a:off x="1880" y="2622"/>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41" name="Freeform 23"/>
            <p:cNvSpPr>
              <a:spLocks/>
            </p:cNvSpPr>
            <p:nvPr/>
          </p:nvSpPr>
          <p:spPr bwMode="auto">
            <a:xfrm>
              <a:off x="2328" y="2404"/>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42" name="Freeform 24"/>
            <p:cNvSpPr>
              <a:spLocks/>
            </p:cNvSpPr>
            <p:nvPr/>
          </p:nvSpPr>
          <p:spPr bwMode="auto">
            <a:xfrm>
              <a:off x="2183" y="2478"/>
              <a:ext cx="48" cy="121"/>
            </a:xfrm>
            <a:custGeom>
              <a:avLst/>
              <a:gdLst>
                <a:gd name="T0" fmla="*/ 33 w 48"/>
                <a:gd name="T1" fmla="*/ 44 h 121"/>
                <a:gd name="T2" fmla="*/ 32 w 48"/>
                <a:gd name="T3" fmla="*/ 38 h 121"/>
                <a:gd name="T4" fmla="*/ 32 w 48"/>
                <a:gd name="T5" fmla="*/ 30 h 121"/>
                <a:gd name="T6" fmla="*/ 32 w 48"/>
                <a:gd name="T7" fmla="*/ 22 h 121"/>
                <a:gd name="T8" fmla="*/ 33 w 48"/>
                <a:gd name="T9" fmla="*/ 17 h 121"/>
                <a:gd name="T10" fmla="*/ 36 w 48"/>
                <a:gd name="T11" fmla="*/ 13 h 121"/>
                <a:gd name="T12" fmla="*/ 38 w 48"/>
                <a:gd name="T13" fmla="*/ 9 h 121"/>
                <a:gd name="T14" fmla="*/ 41 w 48"/>
                <a:gd name="T15" fmla="*/ 6 h 121"/>
                <a:gd name="T16" fmla="*/ 47 w 48"/>
                <a:gd name="T17" fmla="*/ 3 h 121"/>
                <a:gd name="T18" fmla="*/ 42 w 48"/>
                <a:gd name="T19" fmla="*/ 1 h 121"/>
                <a:gd name="T20" fmla="*/ 37 w 48"/>
                <a:gd name="T21" fmla="*/ 0 h 121"/>
                <a:gd name="T22" fmla="*/ 31 w 48"/>
                <a:gd name="T23" fmla="*/ 0 h 121"/>
                <a:gd name="T24" fmla="*/ 25 w 48"/>
                <a:gd name="T25" fmla="*/ 0 h 121"/>
                <a:gd name="T26" fmla="*/ 20 w 48"/>
                <a:gd name="T27" fmla="*/ 2 h 121"/>
                <a:gd name="T28" fmla="*/ 16 w 48"/>
                <a:gd name="T29" fmla="*/ 3 h 121"/>
                <a:gd name="T30" fmla="*/ 11 w 48"/>
                <a:gd name="T31" fmla="*/ 4 h 121"/>
                <a:gd name="T32" fmla="*/ 7 w 48"/>
                <a:gd name="T33" fmla="*/ 7 h 121"/>
                <a:gd name="T34" fmla="*/ 2 w 48"/>
                <a:gd name="T35" fmla="*/ 8 h 121"/>
                <a:gd name="T36" fmla="*/ 1 w 48"/>
                <a:gd name="T37" fmla="*/ 12 h 121"/>
                <a:gd name="T38" fmla="*/ 0 w 48"/>
                <a:gd name="T39" fmla="*/ 15 h 121"/>
                <a:gd name="T40" fmla="*/ 0 w 48"/>
                <a:gd name="T41" fmla="*/ 18 h 121"/>
                <a:gd name="T42" fmla="*/ 0 w 48"/>
                <a:gd name="T43" fmla="*/ 23 h 121"/>
                <a:gd name="T44" fmla="*/ 3 w 48"/>
                <a:gd name="T45" fmla="*/ 64 h 121"/>
                <a:gd name="T46" fmla="*/ 10 w 48"/>
                <a:gd name="T47" fmla="*/ 99 h 121"/>
                <a:gd name="T48" fmla="*/ 9 w 48"/>
                <a:gd name="T49" fmla="*/ 104 h 121"/>
                <a:gd name="T50" fmla="*/ 10 w 48"/>
                <a:gd name="T51" fmla="*/ 106 h 121"/>
                <a:gd name="T52" fmla="*/ 10 w 48"/>
                <a:gd name="T53" fmla="*/ 109 h 121"/>
                <a:gd name="T54" fmla="*/ 8 w 48"/>
                <a:gd name="T55" fmla="*/ 112 h 121"/>
                <a:gd name="T56" fmla="*/ 5 w 48"/>
                <a:gd name="T57" fmla="*/ 113 h 121"/>
                <a:gd name="T58" fmla="*/ 15 w 48"/>
                <a:gd name="T59" fmla="*/ 117 h 121"/>
                <a:gd name="T60" fmla="*/ 24 w 48"/>
                <a:gd name="T61" fmla="*/ 120 h 121"/>
                <a:gd name="T62" fmla="*/ 29 w 48"/>
                <a:gd name="T63" fmla="*/ 120 h 121"/>
                <a:gd name="T64" fmla="*/ 33 w 48"/>
                <a:gd name="T65" fmla="*/ 119 h 121"/>
                <a:gd name="T66" fmla="*/ 36 w 48"/>
                <a:gd name="T67" fmla="*/ 118 h 121"/>
                <a:gd name="T68" fmla="*/ 40 w 48"/>
                <a:gd name="T69" fmla="*/ 116 h 121"/>
                <a:gd name="T70" fmla="*/ 43 w 48"/>
                <a:gd name="T71" fmla="*/ 114 h 121"/>
                <a:gd name="T72" fmla="*/ 43 w 48"/>
                <a:gd name="T73" fmla="*/ 112 h 121"/>
                <a:gd name="T74" fmla="*/ 43 w 48"/>
                <a:gd name="T75" fmla="*/ 109 h 121"/>
                <a:gd name="T76" fmla="*/ 43 w 48"/>
                <a:gd name="T77" fmla="*/ 106 h 121"/>
                <a:gd name="T78" fmla="*/ 42 w 48"/>
                <a:gd name="T79" fmla="*/ 101 h 121"/>
                <a:gd name="T80" fmla="*/ 40 w 48"/>
                <a:gd name="T81" fmla="*/ 94 h 121"/>
                <a:gd name="T82" fmla="*/ 38 w 48"/>
                <a:gd name="T83" fmla="*/ 86 h 121"/>
                <a:gd name="T84" fmla="*/ 33 w 48"/>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121"/>
                <a:gd name="T131" fmla="*/ 48 w 48"/>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121">
                  <a:moveTo>
                    <a:pt x="33" y="44"/>
                  </a:moveTo>
                  <a:lnTo>
                    <a:pt x="32" y="38"/>
                  </a:lnTo>
                  <a:lnTo>
                    <a:pt x="32" y="30"/>
                  </a:lnTo>
                  <a:lnTo>
                    <a:pt x="32" y="22"/>
                  </a:lnTo>
                  <a:lnTo>
                    <a:pt x="33" y="17"/>
                  </a:lnTo>
                  <a:lnTo>
                    <a:pt x="36" y="13"/>
                  </a:lnTo>
                  <a:lnTo>
                    <a:pt x="38" y="9"/>
                  </a:lnTo>
                  <a:lnTo>
                    <a:pt x="41" y="6"/>
                  </a:lnTo>
                  <a:lnTo>
                    <a:pt x="47" y="3"/>
                  </a:lnTo>
                  <a:lnTo>
                    <a:pt x="42" y="1"/>
                  </a:lnTo>
                  <a:lnTo>
                    <a:pt x="37" y="0"/>
                  </a:lnTo>
                  <a:lnTo>
                    <a:pt x="31" y="0"/>
                  </a:lnTo>
                  <a:lnTo>
                    <a:pt x="25" y="0"/>
                  </a:lnTo>
                  <a:lnTo>
                    <a:pt x="20" y="2"/>
                  </a:lnTo>
                  <a:lnTo>
                    <a:pt x="16" y="3"/>
                  </a:lnTo>
                  <a:lnTo>
                    <a:pt x="11" y="4"/>
                  </a:lnTo>
                  <a:lnTo>
                    <a:pt x="7" y="7"/>
                  </a:lnTo>
                  <a:lnTo>
                    <a:pt x="2" y="8"/>
                  </a:lnTo>
                  <a:lnTo>
                    <a:pt x="1" y="12"/>
                  </a:lnTo>
                  <a:lnTo>
                    <a:pt x="0" y="15"/>
                  </a:lnTo>
                  <a:lnTo>
                    <a:pt x="0" y="18"/>
                  </a:lnTo>
                  <a:lnTo>
                    <a:pt x="0" y="23"/>
                  </a:lnTo>
                  <a:lnTo>
                    <a:pt x="3" y="64"/>
                  </a:lnTo>
                  <a:lnTo>
                    <a:pt x="10" y="99"/>
                  </a:lnTo>
                  <a:lnTo>
                    <a:pt x="9" y="104"/>
                  </a:lnTo>
                  <a:lnTo>
                    <a:pt x="10" y="106"/>
                  </a:lnTo>
                  <a:lnTo>
                    <a:pt x="10" y="109"/>
                  </a:lnTo>
                  <a:lnTo>
                    <a:pt x="8" y="112"/>
                  </a:lnTo>
                  <a:lnTo>
                    <a:pt x="5" y="113"/>
                  </a:lnTo>
                  <a:lnTo>
                    <a:pt x="15" y="117"/>
                  </a:lnTo>
                  <a:lnTo>
                    <a:pt x="24" y="120"/>
                  </a:lnTo>
                  <a:lnTo>
                    <a:pt x="29" y="120"/>
                  </a:lnTo>
                  <a:lnTo>
                    <a:pt x="33" y="119"/>
                  </a:lnTo>
                  <a:lnTo>
                    <a:pt x="36" y="118"/>
                  </a:lnTo>
                  <a:lnTo>
                    <a:pt x="40" y="116"/>
                  </a:lnTo>
                  <a:lnTo>
                    <a:pt x="43" y="114"/>
                  </a:lnTo>
                  <a:lnTo>
                    <a:pt x="43" y="112"/>
                  </a:lnTo>
                  <a:lnTo>
                    <a:pt x="43" y="109"/>
                  </a:lnTo>
                  <a:lnTo>
                    <a:pt x="43" y="106"/>
                  </a:lnTo>
                  <a:lnTo>
                    <a:pt x="42" y="101"/>
                  </a:lnTo>
                  <a:lnTo>
                    <a:pt x="40" y="94"/>
                  </a:lnTo>
                  <a:lnTo>
                    <a:pt x="38" y="86"/>
                  </a:lnTo>
                  <a:lnTo>
                    <a:pt x="33" y="44"/>
                  </a:lnTo>
                </a:path>
              </a:pathLst>
            </a:custGeom>
            <a:solidFill>
              <a:srgbClr val="800000"/>
            </a:solidFill>
            <a:ln w="12700" cap="rnd">
              <a:solidFill>
                <a:srgbClr val="800000"/>
              </a:solidFill>
              <a:round/>
              <a:headEnd/>
              <a:tailEnd/>
            </a:ln>
          </p:spPr>
          <p:txBody>
            <a:bodyPr/>
            <a:lstStyle/>
            <a:p>
              <a:endParaRPr lang="en-US"/>
            </a:p>
          </p:txBody>
        </p:sp>
        <p:sp>
          <p:nvSpPr>
            <p:cNvPr id="143" name="Freeform 25"/>
            <p:cNvSpPr>
              <a:spLocks/>
            </p:cNvSpPr>
            <p:nvPr/>
          </p:nvSpPr>
          <p:spPr bwMode="auto">
            <a:xfrm>
              <a:off x="2628" y="2256"/>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44" name="Freeform 26"/>
            <p:cNvSpPr>
              <a:spLocks/>
            </p:cNvSpPr>
            <p:nvPr/>
          </p:nvSpPr>
          <p:spPr bwMode="auto">
            <a:xfrm>
              <a:off x="2480" y="232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45" name="Freeform 27"/>
            <p:cNvSpPr>
              <a:spLocks/>
            </p:cNvSpPr>
            <p:nvPr/>
          </p:nvSpPr>
          <p:spPr bwMode="auto">
            <a:xfrm>
              <a:off x="2929" y="2108"/>
              <a:ext cx="48" cy="123"/>
            </a:xfrm>
            <a:custGeom>
              <a:avLst/>
              <a:gdLst>
                <a:gd name="T0" fmla="*/ 35 w 48"/>
                <a:gd name="T1" fmla="*/ 45 h 123"/>
                <a:gd name="T2" fmla="*/ 33 w 48"/>
                <a:gd name="T3" fmla="*/ 37 h 123"/>
                <a:gd name="T4" fmla="*/ 32 w 48"/>
                <a:gd name="T5" fmla="*/ 29 h 123"/>
                <a:gd name="T6" fmla="*/ 34 w 48"/>
                <a:gd name="T7" fmla="*/ 22 h 123"/>
                <a:gd name="T8" fmla="*/ 34 w 48"/>
                <a:gd name="T9" fmla="*/ 17 h 123"/>
                <a:gd name="T10" fmla="*/ 36 w 48"/>
                <a:gd name="T11" fmla="*/ 13 h 123"/>
                <a:gd name="T12" fmla="*/ 39 w 48"/>
                <a:gd name="T13" fmla="*/ 9 h 123"/>
                <a:gd name="T14" fmla="*/ 43 w 48"/>
                <a:gd name="T15" fmla="*/ 6 h 123"/>
                <a:gd name="T16" fmla="*/ 47 w 48"/>
                <a:gd name="T17" fmla="*/ 3 h 123"/>
                <a:gd name="T18" fmla="*/ 43 w 48"/>
                <a:gd name="T19" fmla="*/ 1 h 123"/>
                <a:gd name="T20" fmla="*/ 39 w 48"/>
                <a:gd name="T21" fmla="*/ 0 h 123"/>
                <a:gd name="T22" fmla="*/ 31 w 48"/>
                <a:gd name="T23" fmla="*/ 0 h 123"/>
                <a:gd name="T24" fmla="*/ 26 w 48"/>
                <a:gd name="T25" fmla="*/ 0 h 123"/>
                <a:gd name="T26" fmla="*/ 21 w 48"/>
                <a:gd name="T27" fmla="*/ 1 h 123"/>
                <a:gd name="T28" fmla="*/ 17 w 48"/>
                <a:gd name="T29" fmla="*/ 3 h 123"/>
                <a:gd name="T30" fmla="*/ 12 w 48"/>
                <a:gd name="T31" fmla="*/ 4 h 123"/>
                <a:gd name="T32" fmla="*/ 7 w 48"/>
                <a:gd name="T33" fmla="*/ 6 h 123"/>
                <a:gd name="T34" fmla="*/ 3 w 48"/>
                <a:gd name="T35" fmla="*/ 8 h 123"/>
                <a:gd name="T36" fmla="*/ 1 w 48"/>
                <a:gd name="T37" fmla="*/ 11 h 123"/>
                <a:gd name="T38" fmla="*/ 0 w 48"/>
                <a:gd name="T39" fmla="*/ 15 h 123"/>
                <a:gd name="T40" fmla="*/ 0 w 48"/>
                <a:gd name="T41" fmla="*/ 19 h 123"/>
                <a:gd name="T42" fmla="*/ 0 w 48"/>
                <a:gd name="T43" fmla="*/ 22 h 123"/>
                <a:gd name="T44" fmla="*/ 3 w 48"/>
                <a:gd name="T45" fmla="*/ 63 h 123"/>
                <a:gd name="T46" fmla="*/ 9 w 48"/>
                <a:gd name="T47" fmla="*/ 99 h 123"/>
                <a:gd name="T48" fmla="*/ 10 w 48"/>
                <a:gd name="T49" fmla="*/ 103 h 123"/>
                <a:gd name="T50" fmla="*/ 10 w 48"/>
                <a:gd name="T51" fmla="*/ 106 h 123"/>
                <a:gd name="T52" fmla="*/ 9 w 48"/>
                <a:gd name="T53" fmla="*/ 108 h 123"/>
                <a:gd name="T54" fmla="*/ 7 w 48"/>
                <a:gd name="T55" fmla="*/ 111 h 123"/>
                <a:gd name="T56" fmla="*/ 3 w 48"/>
                <a:gd name="T57" fmla="*/ 114 h 123"/>
                <a:gd name="T58" fmla="*/ 13 w 48"/>
                <a:gd name="T59" fmla="*/ 119 h 123"/>
                <a:gd name="T60" fmla="*/ 24 w 48"/>
                <a:gd name="T61" fmla="*/ 122 h 123"/>
                <a:gd name="T62" fmla="*/ 30 w 48"/>
                <a:gd name="T63" fmla="*/ 121 h 123"/>
                <a:gd name="T64" fmla="*/ 35 w 48"/>
                <a:gd name="T65" fmla="*/ 121 h 123"/>
                <a:gd name="T66" fmla="*/ 38 w 48"/>
                <a:gd name="T67" fmla="*/ 118 h 123"/>
                <a:gd name="T68" fmla="*/ 42 w 48"/>
                <a:gd name="T69" fmla="*/ 116 h 123"/>
                <a:gd name="T70" fmla="*/ 44 w 48"/>
                <a:gd name="T71" fmla="*/ 112 h 123"/>
                <a:gd name="T72" fmla="*/ 45 w 48"/>
                <a:gd name="T73" fmla="*/ 109 h 123"/>
                <a:gd name="T74" fmla="*/ 45 w 48"/>
                <a:gd name="T75" fmla="*/ 105 h 123"/>
                <a:gd name="T76" fmla="*/ 44 w 48"/>
                <a:gd name="T77" fmla="*/ 100 h 123"/>
                <a:gd name="T78" fmla="*/ 44 w 48"/>
                <a:gd name="T79" fmla="*/ 94 h 123"/>
                <a:gd name="T80" fmla="*/ 42 w 48"/>
                <a:gd name="T81" fmla="*/ 86 h 123"/>
                <a:gd name="T82" fmla="*/ 35 w 48"/>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3"/>
                <a:gd name="T128" fmla="*/ 48 w 48"/>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3">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9"/>
                  </a:lnTo>
                  <a:lnTo>
                    <a:pt x="10" y="103"/>
                  </a:lnTo>
                  <a:lnTo>
                    <a:pt x="10" y="106"/>
                  </a:lnTo>
                  <a:lnTo>
                    <a:pt x="9" y="108"/>
                  </a:lnTo>
                  <a:lnTo>
                    <a:pt x="7" y="111"/>
                  </a:lnTo>
                  <a:lnTo>
                    <a:pt x="3" y="114"/>
                  </a:lnTo>
                  <a:lnTo>
                    <a:pt x="13" y="119"/>
                  </a:lnTo>
                  <a:lnTo>
                    <a:pt x="24" y="122"/>
                  </a:lnTo>
                  <a:lnTo>
                    <a:pt x="30" y="121"/>
                  </a:lnTo>
                  <a:lnTo>
                    <a:pt x="35" y="121"/>
                  </a:lnTo>
                  <a:lnTo>
                    <a:pt x="38" y="118"/>
                  </a:lnTo>
                  <a:lnTo>
                    <a:pt x="42" y="116"/>
                  </a:lnTo>
                  <a:lnTo>
                    <a:pt x="44" y="112"/>
                  </a:lnTo>
                  <a:lnTo>
                    <a:pt x="45" y="109"/>
                  </a:lnTo>
                  <a:lnTo>
                    <a:pt x="45" y="105"/>
                  </a:lnTo>
                  <a:lnTo>
                    <a:pt x="44"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146" name="Freeform 28"/>
            <p:cNvSpPr>
              <a:spLocks/>
            </p:cNvSpPr>
            <p:nvPr/>
          </p:nvSpPr>
          <p:spPr bwMode="auto">
            <a:xfrm>
              <a:off x="2777" y="2181"/>
              <a:ext cx="53" cy="120"/>
            </a:xfrm>
            <a:custGeom>
              <a:avLst/>
              <a:gdLst>
                <a:gd name="T0" fmla="*/ 36 w 53"/>
                <a:gd name="T1" fmla="*/ 44 h 120"/>
                <a:gd name="T2" fmla="*/ 35 w 53"/>
                <a:gd name="T3" fmla="*/ 37 h 120"/>
                <a:gd name="T4" fmla="*/ 36 w 53"/>
                <a:gd name="T5" fmla="*/ 29 h 120"/>
                <a:gd name="T6" fmla="*/ 36 w 53"/>
                <a:gd name="T7" fmla="*/ 22 h 120"/>
                <a:gd name="T8" fmla="*/ 37 w 53"/>
                <a:gd name="T9" fmla="*/ 17 h 120"/>
                <a:gd name="T10" fmla="*/ 40 w 53"/>
                <a:gd name="T11" fmla="*/ 13 h 120"/>
                <a:gd name="T12" fmla="*/ 42 w 53"/>
                <a:gd name="T13" fmla="*/ 9 h 120"/>
                <a:gd name="T14" fmla="*/ 45 w 53"/>
                <a:gd name="T15" fmla="*/ 6 h 120"/>
                <a:gd name="T16" fmla="*/ 52 w 53"/>
                <a:gd name="T17" fmla="*/ 3 h 120"/>
                <a:gd name="T18" fmla="*/ 47 w 53"/>
                <a:gd name="T19" fmla="*/ 1 h 120"/>
                <a:gd name="T20" fmla="*/ 41 w 53"/>
                <a:gd name="T21" fmla="*/ 0 h 120"/>
                <a:gd name="T22" fmla="*/ 34 w 53"/>
                <a:gd name="T23" fmla="*/ 0 h 120"/>
                <a:gd name="T24" fmla="*/ 28 w 53"/>
                <a:gd name="T25" fmla="*/ 0 h 120"/>
                <a:gd name="T26" fmla="*/ 23 w 53"/>
                <a:gd name="T27" fmla="*/ 2 h 120"/>
                <a:gd name="T28" fmla="*/ 18 w 53"/>
                <a:gd name="T29" fmla="*/ 3 h 120"/>
                <a:gd name="T30" fmla="*/ 12 w 53"/>
                <a:gd name="T31" fmla="*/ 4 h 120"/>
                <a:gd name="T32" fmla="*/ 8 w 53"/>
                <a:gd name="T33" fmla="*/ 7 h 120"/>
                <a:gd name="T34" fmla="*/ 3 w 53"/>
                <a:gd name="T35" fmla="*/ 8 h 120"/>
                <a:gd name="T36" fmla="*/ 2 w 53"/>
                <a:gd name="T37" fmla="*/ 12 h 120"/>
                <a:gd name="T38" fmla="*/ 1 w 53"/>
                <a:gd name="T39" fmla="*/ 15 h 120"/>
                <a:gd name="T40" fmla="*/ 0 w 53"/>
                <a:gd name="T41" fmla="*/ 18 h 120"/>
                <a:gd name="T42" fmla="*/ 1 w 53"/>
                <a:gd name="T43" fmla="*/ 22 h 120"/>
                <a:gd name="T44" fmla="*/ 3 w 53"/>
                <a:gd name="T45" fmla="*/ 63 h 120"/>
                <a:gd name="T46" fmla="*/ 11 w 53"/>
                <a:gd name="T47" fmla="*/ 98 h 120"/>
                <a:gd name="T48" fmla="*/ 10 w 53"/>
                <a:gd name="T49" fmla="*/ 104 h 120"/>
                <a:gd name="T50" fmla="*/ 11 w 53"/>
                <a:gd name="T51" fmla="*/ 105 h 120"/>
                <a:gd name="T52" fmla="*/ 11 w 53"/>
                <a:gd name="T53" fmla="*/ 108 h 120"/>
                <a:gd name="T54" fmla="*/ 9 w 53"/>
                <a:gd name="T55" fmla="*/ 111 h 120"/>
                <a:gd name="T56" fmla="*/ 6 w 53"/>
                <a:gd name="T57" fmla="*/ 112 h 120"/>
                <a:gd name="T58" fmla="*/ 17 w 53"/>
                <a:gd name="T59" fmla="*/ 116 h 120"/>
                <a:gd name="T60" fmla="*/ 27 w 53"/>
                <a:gd name="T61" fmla="*/ 119 h 120"/>
                <a:gd name="T62" fmla="*/ 32 w 53"/>
                <a:gd name="T63" fmla="*/ 119 h 120"/>
                <a:gd name="T64" fmla="*/ 36 w 53"/>
                <a:gd name="T65" fmla="*/ 118 h 120"/>
                <a:gd name="T66" fmla="*/ 40 w 53"/>
                <a:gd name="T67" fmla="*/ 117 h 120"/>
                <a:gd name="T68" fmla="*/ 45 w 53"/>
                <a:gd name="T69" fmla="*/ 115 h 120"/>
                <a:gd name="T70" fmla="*/ 47 w 53"/>
                <a:gd name="T71" fmla="*/ 113 h 120"/>
                <a:gd name="T72" fmla="*/ 48 w 53"/>
                <a:gd name="T73" fmla="*/ 111 h 120"/>
                <a:gd name="T74" fmla="*/ 48 w 53"/>
                <a:gd name="T75" fmla="*/ 108 h 120"/>
                <a:gd name="T76" fmla="*/ 47 w 53"/>
                <a:gd name="T77" fmla="*/ 105 h 120"/>
                <a:gd name="T78" fmla="*/ 46 w 53"/>
                <a:gd name="T79" fmla="*/ 100 h 120"/>
                <a:gd name="T80" fmla="*/ 44 w 53"/>
                <a:gd name="T81" fmla="*/ 93 h 120"/>
                <a:gd name="T82" fmla="*/ 42 w 53"/>
                <a:gd name="T83" fmla="*/ 85 h 120"/>
                <a:gd name="T84" fmla="*/ 36 w 53"/>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0"/>
                <a:gd name="T131" fmla="*/ 53 w 53"/>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0">
                  <a:moveTo>
                    <a:pt x="36" y="44"/>
                  </a:moveTo>
                  <a:lnTo>
                    <a:pt x="35" y="37"/>
                  </a:lnTo>
                  <a:lnTo>
                    <a:pt x="36" y="29"/>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2"/>
                  </a:lnTo>
                  <a:lnTo>
                    <a:pt x="3" y="63"/>
                  </a:lnTo>
                  <a:lnTo>
                    <a:pt x="11" y="98"/>
                  </a:lnTo>
                  <a:lnTo>
                    <a:pt x="10" y="104"/>
                  </a:lnTo>
                  <a:lnTo>
                    <a:pt x="11" y="105"/>
                  </a:lnTo>
                  <a:lnTo>
                    <a:pt x="11" y="108"/>
                  </a:lnTo>
                  <a:lnTo>
                    <a:pt x="9" y="111"/>
                  </a:lnTo>
                  <a:lnTo>
                    <a:pt x="6" y="112"/>
                  </a:lnTo>
                  <a:lnTo>
                    <a:pt x="17" y="116"/>
                  </a:lnTo>
                  <a:lnTo>
                    <a:pt x="27" y="119"/>
                  </a:lnTo>
                  <a:lnTo>
                    <a:pt x="32" y="119"/>
                  </a:lnTo>
                  <a:lnTo>
                    <a:pt x="36" y="118"/>
                  </a:lnTo>
                  <a:lnTo>
                    <a:pt x="40" y="117"/>
                  </a:lnTo>
                  <a:lnTo>
                    <a:pt x="45" y="115"/>
                  </a:lnTo>
                  <a:lnTo>
                    <a:pt x="47" y="113"/>
                  </a:lnTo>
                  <a:lnTo>
                    <a:pt x="48" y="111"/>
                  </a:lnTo>
                  <a:lnTo>
                    <a:pt x="48" y="108"/>
                  </a:lnTo>
                  <a:lnTo>
                    <a:pt x="47" y="105"/>
                  </a:lnTo>
                  <a:lnTo>
                    <a:pt x="46" y="100"/>
                  </a:lnTo>
                  <a:lnTo>
                    <a:pt x="44" y="93"/>
                  </a:lnTo>
                  <a:lnTo>
                    <a:pt x="42" y="85"/>
                  </a:lnTo>
                  <a:lnTo>
                    <a:pt x="36" y="44"/>
                  </a:lnTo>
                </a:path>
              </a:pathLst>
            </a:custGeom>
            <a:solidFill>
              <a:srgbClr val="800000"/>
            </a:solidFill>
            <a:ln w="12700" cap="rnd">
              <a:solidFill>
                <a:srgbClr val="800000"/>
              </a:solidFill>
              <a:round/>
              <a:headEnd/>
              <a:tailEnd/>
            </a:ln>
          </p:spPr>
          <p:txBody>
            <a:bodyPr/>
            <a:lstStyle/>
            <a:p>
              <a:endParaRPr lang="en-US"/>
            </a:p>
          </p:txBody>
        </p:sp>
        <p:sp>
          <p:nvSpPr>
            <p:cNvPr id="147" name="Freeform 29"/>
            <p:cNvSpPr>
              <a:spLocks/>
            </p:cNvSpPr>
            <p:nvPr/>
          </p:nvSpPr>
          <p:spPr bwMode="auto">
            <a:xfrm>
              <a:off x="3227" y="1959"/>
              <a:ext cx="49" cy="124"/>
            </a:xfrm>
            <a:custGeom>
              <a:avLst/>
              <a:gdLst>
                <a:gd name="T0" fmla="*/ 35 w 49"/>
                <a:gd name="T1" fmla="*/ 46 h 124"/>
                <a:gd name="T2" fmla="*/ 34 w 49"/>
                <a:gd name="T3" fmla="*/ 38 h 124"/>
                <a:gd name="T4" fmla="*/ 32 w 49"/>
                <a:gd name="T5" fmla="*/ 30 h 124"/>
                <a:gd name="T6" fmla="*/ 34 w 49"/>
                <a:gd name="T7" fmla="*/ 23 h 124"/>
                <a:gd name="T8" fmla="*/ 35 w 49"/>
                <a:gd name="T9" fmla="*/ 17 h 124"/>
                <a:gd name="T10" fmla="*/ 37 w 49"/>
                <a:gd name="T11" fmla="*/ 13 h 124"/>
                <a:gd name="T12" fmla="*/ 40 w 49"/>
                <a:gd name="T13" fmla="*/ 9 h 124"/>
                <a:gd name="T14" fmla="*/ 43 w 49"/>
                <a:gd name="T15" fmla="*/ 6 h 124"/>
                <a:gd name="T16" fmla="*/ 48 w 49"/>
                <a:gd name="T17" fmla="*/ 3 h 124"/>
                <a:gd name="T18" fmla="*/ 43 w 49"/>
                <a:gd name="T19" fmla="*/ 1 h 124"/>
                <a:gd name="T20" fmla="*/ 39 w 49"/>
                <a:gd name="T21" fmla="*/ 0 h 124"/>
                <a:gd name="T22" fmla="*/ 32 w 49"/>
                <a:gd name="T23" fmla="*/ 0 h 124"/>
                <a:gd name="T24" fmla="*/ 27 w 49"/>
                <a:gd name="T25" fmla="*/ 0 h 124"/>
                <a:gd name="T26" fmla="*/ 22 w 49"/>
                <a:gd name="T27" fmla="*/ 1 h 124"/>
                <a:gd name="T28" fmla="*/ 17 w 49"/>
                <a:gd name="T29" fmla="*/ 3 h 124"/>
                <a:gd name="T30" fmla="*/ 13 w 49"/>
                <a:gd name="T31" fmla="*/ 4 h 124"/>
                <a:gd name="T32" fmla="*/ 7 w 49"/>
                <a:gd name="T33" fmla="*/ 6 h 124"/>
                <a:gd name="T34" fmla="*/ 4 w 49"/>
                <a:gd name="T35" fmla="*/ 8 h 124"/>
                <a:gd name="T36" fmla="*/ 1 w 49"/>
                <a:gd name="T37" fmla="*/ 11 h 124"/>
                <a:gd name="T38" fmla="*/ 0 w 49"/>
                <a:gd name="T39" fmla="*/ 16 h 124"/>
                <a:gd name="T40" fmla="*/ 0 w 49"/>
                <a:gd name="T41" fmla="*/ 19 h 124"/>
                <a:gd name="T42" fmla="*/ 0 w 49"/>
                <a:gd name="T43" fmla="*/ 22 h 124"/>
                <a:gd name="T44" fmla="*/ 4 w 49"/>
                <a:gd name="T45" fmla="*/ 64 h 124"/>
                <a:gd name="T46" fmla="*/ 9 w 49"/>
                <a:gd name="T47" fmla="*/ 99 h 124"/>
                <a:gd name="T48" fmla="*/ 11 w 49"/>
                <a:gd name="T49" fmla="*/ 104 h 124"/>
                <a:gd name="T50" fmla="*/ 10 w 49"/>
                <a:gd name="T51" fmla="*/ 106 h 124"/>
                <a:gd name="T52" fmla="*/ 9 w 49"/>
                <a:gd name="T53" fmla="*/ 109 h 124"/>
                <a:gd name="T54" fmla="*/ 7 w 49"/>
                <a:gd name="T55" fmla="*/ 112 h 124"/>
                <a:gd name="T56" fmla="*/ 4 w 49"/>
                <a:gd name="T57" fmla="*/ 115 h 124"/>
                <a:gd name="T58" fmla="*/ 14 w 49"/>
                <a:gd name="T59" fmla="*/ 120 h 124"/>
                <a:gd name="T60" fmla="*/ 24 w 49"/>
                <a:gd name="T61" fmla="*/ 123 h 124"/>
                <a:gd name="T62" fmla="*/ 31 w 49"/>
                <a:gd name="T63" fmla="*/ 122 h 124"/>
                <a:gd name="T64" fmla="*/ 35 w 49"/>
                <a:gd name="T65" fmla="*/ 122 h 124"/>
                <a:gd name="T66" fmla="*/ 39 w 49"/>
                <a:gd name="T67" fmla="*/ 119 h 124"/>
                <a:gd name="T68" fmla="*/ 43 w 49"/>
                <a:gd name="T69" fmla="*/ 117 h 124"/>
                <a:gd name="T70" fmla="*/ 45 w 49"/>
                <a:gd name="T71" fmla="*/ 113 h 124"/>
                <a:gd name="T72" fmla="*/ 45 w 49"/>
                <a:gd name="T73" fmla="*/ 110 h 124"/>
                <a:gd name="T74" fmla="*/ 45 w 49"/>
                <a:gd name="T75" fmla="*/ 106 h 124"/>
                <a:gd name="T76" fmla="*/ 45 w 49"/>
                <a:gd name="T77" fmla="*/ 101 h 124"/>
                <a:gd name="T78" fmla="*/ 44 w 49"/>
                <a:gd name="T79" fmla="*/ 95 h 124"/>
                <a:gd name="T80" fmla="*/ 42 w 49"/>
                <a:gd name="T81" fmla="*/ 86 h 124"/>
                <a:gd name="T82" fmla="*/ 35 w 49"/>
                <a:gd name="T83" fmla="*/ 46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4"/>
                <a:gd name="T128" fmla="*/ 49 w 49"/>
                <a:gd name="T129" fmla="*/ 124 h 1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4">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6"/>
                  </a:lnTo>
                  <a:lnTo>
                    <a:pt x="0" y="19"/>
                  </a:lnTo>
                  <a:lnTo>
                    <a:pt x="0" y="22"/>
                  </a:lnTo>
                  <a:lnTo>
                    <a:pt x="4" y="64"/>
                  </a:lnTo>
                  <a:lnTo>
                    <a:pt x="9" y="99"/>
                  </a:lnTo>
                  <a:lnTo>
                    <a:pt x="11" y="104"/>
                  </a:lnTo>
                  <a:lnTo>
                    <a:pt x="10" y="106"/>
                  </a:lnTo>
                  <a:lnTo>
                    <a:pt x="9" y="109"/>
                  </a:lnTo>
                  <a:lnTo>
                    <a:pt x="7" y="112"/>
                  </a:lnTo>
                  <a:lnTo>
                    <a:pt x="4" y="115"/>
                  </a:lnTo>
                  <a:lnTo>
                    <a:pt x="14" y="120"/>
                  </a:lnTo>
                  <a:lnTo>
                    <a:pt x="24" y="123"/>
                  </a:lnTo>
                  <a:lnTo>
                    <a:pt x="31" y="122"/>
                  </a:lnTo>
                  <a:lnTo>
                    <a:pt x="35" y="122"/>
                  </a:lnTo>
                  <a:lnTo>
                    <a:pt x="39" y="119"/>
                  </a:lnTo>
                  <a:lnTo>
                    <a:pt x="43" y="117"/>
                  </a:lnTo>
                  <a:lnTo>
                    <a:pt x="45" y="113"/>
                  </a:lnTo>
                  <a:lnTo>
                    <a:pt x="45" y="110"/>
                  </a:lnTo>
                  <a:lnTo>
                    <a:pt x="45" y="106"/>
                  </a:lnTo>
                  <a:lnTo>
                    <a:pt x="45" y="101"/>
                  </a:lnTo>
                  <a:lnTo>
                    <a:pt x="44" y="95"/>
                  </a:lnTo>
                  <a:lnTo>
                    <a:pt x="42" y="86"/>
                  </a:lnTo>
                  <a:lnTo>
                    <a:pt x="35" y="46"/>
                  </a:lnTo>
                </a:path>
              </a:pathLst>
            </a:custGeom>
            <a:solidFill>
              <a:srgbClr val="800000"/>
            </a:solidFill>
            <a:ln w="12700" cap="rnd">
              <a:solidFill>
                <a:srgbClr val="800000"/>
              </a:solidFill>
              <a:round/>
              <a:headEnd/>
              <a:tailEnd/>
            </a:ln>
          </p:spPr>
          <p:txBody>
            <a:bodyPr/>
            <a:lstStyle/>
            <a:p>
              <a:endParaRPr lang="en-US"/>
            </a:p>
          </p:txBody>
        </p:sp>
        <p:sp>
          <p:nvSpPr>
            <p:cNvPr id="148" name="Freeform 30"/>
            <p:cNvSpPr>
              <a:spLocks/>
            </p:cNvSpPr>
            <p:nvPr/>
          </p:nvSpPr>
          <p:spPr bwMode="auto">
            <a:xfrm>
              <a:off x="3076" y="2035"/>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149" name="Freeform 31"/>
            <p:cNvSpPr>
              <a:spLocks/>
            </p:cNvSpPr>
            <p:nvPr/>
          </p:nvSpPr>
          <p:spPr bwMode="auto">
            <a:xfrm>
              <a:off x="3526" y="1813"/>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150" name="Freeform 32"/>
            <p:cNvSpPr>
              <a:spLocks/>
            </p:cNvSpPr>
            <p:nvPr/>
          </p:nvSpPr>
          <p:spPr bwMode="auto">
            <a:xfrm>
              <a:off x="3377" y="1890"/>
              <a:ext cx="49" cy="119"/>
            </a:xfrm>
            <a:custGeom>
              <a:avLst/>
              <a:gdLst>
                <a:gd name="T0" fmla="*/ 34 w 49"/>
                <a:gd name="T1" fmla="*/ 43 h 119"/>
                <a:gd name="T2" fmla="*/ 33 w 49"/>
                <a:gd name="T3" fmla="*/ 37 h 119"/>
                <a:gd name="T4" fmla="*/ 33 w 49"/>
                <a:gd name="T5" fmla="*/ 29 h 119"/>
                <a:gd name="T6" fmla="*/ 33 w 49"/>
                <a:gd name="T7" fmla="*/ 22 h 119"/>
                <a:gd name="T8" fmla="*/ 34 w 49"/>
                <a:gd name="T9" fmla="*/ 17 h 119"/>
                <a:gd name="T10" fmla="*/ 37 w 49"/>
                <a:gd name="T11" fmla="*/ 12 h 119"/>
                <a:gd name="T12" fmla="*/ 39 w 49"/>
                <a:gd name="T13" fmla="*/ 9 h 119"/>
                <a:gd name="T14" fmla="*/ 42 w 49"/>
                <a:gd name="T15" fmla="*/ 6 h 119"/>
                <a:gd name="T16" fmla="*/ 48 w 49"/>
                <a:gd name="T17" fmla="*/ 3 h 119"/>
                <a:gd name="T18" fmla="*/ 43 w 49"/>
                <a:gd name="T19" fmla="*/ 1 h 119"/>
                <a:gd name="T20" fmla="*/ 38 w 49"/>
                <a:gd name="T21" fmla="*/ 0 h 119"/>
                <a:gd name="T22" fmla="*/ 32 w 49"/>
                <a:gd name="T23" fmla="*/ 0 h 119"/>
                <a:gd name="T24" fmla="*/ 26 w 49"/>
                <a:gd name="T25" fmla="*/ 0 h 119"/>
                <a:gd name="T26" fmla="*/ 21 w 49"/>
                <a:gd name="T27" fmla="*/ 2 h 119"/>
                <a:gd name="T28" fmla="*/ 16 w 49"/>
                <a:gd name="T29" fmla="*/ 3 h 119"/>
                <a:gd name="T30" fmla="*/ 11 w 49"/>
                <a:gd name="T31" fmla="*/ 4 h 119"/>
                <a:gd name="T32" fmla="*/ 7 w 49"/>
                <a:gd name="T33" fmla="*/ 6 h 119"/>
                <a:gd name="T34" fmla="*/ 2 w 49"/>
                <a:gd name="T35" fmla="*/ 8 h 119"/>
                <a:gd name="T36" fmla="*/ 1 w 49"/>
                <a:gd name="T37" fmla="*/ 12 h 119"/>
                <a:gd name="T38" fmla="*/ 0 w 49"/>
                <a:gd name="T39" fmla="*/ 15 h 119"/>
                <a:gd name="T40" fmla="*/ 0 w 49"/>
                <a:gd name="T41" fmla="*/ 18 h 119"/>
                <a:gd name="T42" fmla="*/ 0 w 49"/>
                <a:gd name="T43" fmla="*/ 22 h 119"/>
                <a:gd name="T44" fmla="*/ 3 w 49"/>
                <a:gd name="T45" fmla="*/ 62 h 119"/>
                <a:gd name="T46" fmla="*/ 10 w 49"/>
                <a:gd name="T47" fmla="*/ 98 h 119"/>
                <a:gd name="T48" fmla="*/ 9 w 49"/>
                <a:gd name="T49" fmla="*/ 103 h 119"/>
                <a:gd name="T50" fmla="*/ 10 w 49"/>
                <a:gd name="T51" fmla="*/ 105 h 119"/>
                <a:gd name="T52" fmla="*/ 10 w 49"/>
                <a:gd name="T53" fmla="*/ 107 h 119"/>
                <a:gd name="T54" fmla="*/ 8 w 49"/>
                <a:gd name="T55" fmla="*/ 110 h 119"/>
                <a:gd name="T56" fmla="*/ 5 w 49"/>
                <a:gd name="T57" fmla="*/ 111 h 119"/>
                <a:gd name="T58" fmla="*/ 16 w 49"/>
                <a:gd name="T59" fmla="*/ 115 h 119"/>
                <a:gd name="T60" fmla="*/ 25 w 49"/>
                <a:gd name="T61" fmla="*/ 118 h 119"/>
                <a:gd name="T62" fmla="*/ 30 w 49"/>
                <a:gd name="T63" fmla="*/ 118 h 119"/>
                <a:gd name="T64" fmla="*/ 34 w 49"/>
                <a:gd name="T65" fmla="*/ 117 h 119"/>
                <a:gd name="T66" fmla="*/ 37 w 49"/>
                <a:gd name="T67" fmla="*/ 116 h 119"/>
                <a:gd name="T68" fmla="*/ 41 w 49"/>
                <a:gd name="T69" fmla="*/ 114 h 119"/>
                <a:gd name="T70" fmla="*/ 44 w 49"/>
                <a:gd name="T71" fmla="*/ 112 h 119"/>
                <a:gd name="T72" fmla="*/ 44 w 49"/>
                <a:gd name="T73" fmla="*/ 110 h 119"/>
                <a:gd name="T74" fmla="*/ 44 w 49"/>
                <a:gd name="T75" fmla="*/ 107 h 119"/>
                <a:gd name="T76" fmla="*/ 44 w 49"/>
                <a:gd name="T77" fmla="*/ 104 h 119"/>
                <a:gd name="T78" fmla="*/ 43 w 49"/>
                <a:gd name="T79" fmla="*/ 99 h 119"/>
                <a:gd name="T80" fmla="*/ 41 w 49"/>
                <a:gd name="T81" fmla="*/ 92 h 119"/>
                <a:gd name="T82" fmla="*/ 39 w 49"/>
                <a:gd name="T83" fmla="*/ 85 h 119"/>
                <a:gd name="T84" fmla="*/ 34 w 49"/>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9"/>
                <a:gd name="T131" fmla="*/ 49 w 49"/>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9">
                  <a:moveTo>
                    <a:pt x="34" y="43"/>
                  </a:moveTo>
                  <a:lnTo>
                    <a:pt x="33" y="37"/>
                  </a:lnTo>
                  <a:lnTo>
                    <a:pt x="33" y="29"/>
                  </a:lnTo>
                  <a:lnTo>
                    <a:pt x="33" y="22"/>
                  </a:lnTo>
                  <a:lnTo>
                    <a:pt x="34" y="17"/>
                  </a:lnTo>
                  <a:lnTo>
                    <a:pt x="37" y="12"/>
                  </a:lnTo>
                  <a:lnTo>
                    <a:pt x="39" y="9"/>
                  </a:lnTo>
                  <a:lnTo>
                    <a:pt x="42" y="6"/>
                  </a:lnTo>
                  <a:lnTo>
                    <a:pt x="48" y="3"/>
                  </a:lnTo>
                  <a:lnTo>
                    <a:pt x="43" y="1"/>
                  </a:lnTo>
                  <a:lnTo>
                    <a:pt x="38" y="0"/>
                  </a:lnTo>
                  <a:lnTo>
                    <a:pt x="32" y="0"/>
                  </a:lnTo>
                  <a:lnTo>
                    <a:pt x="26" y="0"/>
                  </a:lnTo>
                  <a:lnTo>
                    <a:pt x="21" y="2"/>
                  </a:lnTo>
                  <a:lnTo>
                    <a:pt x="16" y="3"/>
                  </a:lnTo>
                  <a:lnTo>
                    <a:pt x="11" y="4"/>
                  </a:lnTo>
                  <a:lnTo>
                    <a:pt x="7" y="6"/>
                  </a:lnTo>
                  <a:lnTo>
                    <a:pt x="2" y="8"/>
                  </a:lnTo>
                  <a:lnTo>
                    <a:pt x="1" y="12"/>
                  </a:lnTo>
                  <a:lnTo>
                    <a:pt x="0" y="15"/>
                  </a:lnTo>
                  <a:lnTo>
                    <a:pt x="0" y="18"/>
                  </a:lnTo>
                  <a:lnTo>
                    <a:pt x="0" y="22"/>
                  </a:lnTo>
                  <a:lnTo>
                    <a:pt x="3" y="62"/>
                  </a:lnTo>
                  <a:lnTo>
                    <a:pt x="10" y="98"/>
                  </a:lnTo>
                  <a:lnTo>
                    <a:pt x="9" y="103"/>
                  </a:lnTo>
                  <a:lnTo>
                    <a:pt x="10" y="105"/>
                  </a:lnTo>
                  <a:lnTo>
                    <a:pt x="10" y="107"/>
                  </a:lnTo>
                  <a:lnTo>
                    <a:pt x="8" y="110"/>
                  </a:lnTo>
                  <a:lnTo>
                    <a:pt x="5" y="111"/>
                  </a:lnTo>
                  <a:lnTo>
                    <a:pt x="16" y="115"/>
                  </a:lnTo>
                  <a:lnTo>
                    <a:pt x="25" y="118"/>
                  </a:lnTo>
                  <a:lnTo>
                    <a:pt x="30" y="118"/>
                  </a:lnTo>
                  <a:lnTo>
                    <a:pt x="34" y="117"/>
                  </a:lnTo>
                  <a:lnTo>
                    <a:pt x="37" y="116"/>
                  </a:lnTo>
                  <a:lnTo>
                    <a:pt x="41" y="114"/>
                  </a:lnTo>
                  <a:lnTo>
                    <a:pt x="44" y="112"/>
                  </a:lnTo>
                  <a:lnTo>
                    <a:pt x="44" y="110"/>
                  </a:lnTo>
                  <a:lnTo>
                    <a:pt x="44" y="107"/>
                  </a:lnTo>
                  <a:lnTo>
                    <a:pt x="44" y="104"/>
                  </a:lnTo>
                  <a:lnTo>
                    <a:pt x="43" y="99"/>
                  </a:lnTo>
                  <a:lnTo>
                    <a:pt x="41" y="92"/>
                  </a:lnTo>
                  <a:lnTo>
                    <a:pt x="39"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151" name="Freeform 33"/>
            <p:cNvSpPr>
              <a:spLocks/>
            </p:cNvSpPr>
            <p:nvPr/>
          </p:nvSpPr>
          <p:spPr bwMode="auto">
            <a:xfrm>
              <a:off x="3822" y="1668"/>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152" name="Freeform 34"/>
            <p:cNvSpPr>
              <a:spLocks/>
            </p:cNvSpPr>
            <p:nvPr/>
          </p:nvSpPr>
          <p:spPr bwMode="auto">
            <a:xfrm>
              <a:off x="3673" y="173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53" name="Freeform 35"/>
            <p:cNvSpPr>
              <a:spLocks/>
            </p:cNvSpPr>
            <p:nvPr/>
          </p:nvSpPr>
          <p:spPr bwMode="auto">
            <a:xfrm>
              <a:off x="4122" y="1521"/>
              <a:ext cx="49" cy="122"/>
            </a:xfrm>
            <a:custGeom>
              <a:avLst/>
              <a:gdLst>
                <a:gd name="T0" fmla="*/ 35 w 49"/>
                <a:gd name="T1" fmla="*/ 45 h 122"/>
                <a:gd name="T2" fmla="*/ 34 w 49"/>
                <a:gd name="T3" fmla="*/ 37 h 122"/>
                <a:gd name="T4" fmla="*/ 32 w 49"/>
                <a:gd name="T5" fmla="*/ 29 h 122"/>
                <a:gd name="T6" fmla="*/ 34 w 49"/>
                <a:gd name="T7" fmla="*/ 22 h 122"/>
                <a:gd name="T8" fmla="*/ 35 w 49"/>
                <a:gd name="T9" fmla="*/ 17 h 122"/>
                <a:gd name="T10" fmla="*/ 37 w 49"/>
                <a:gd name="T11" fmla="*/ 13 h 122"/>
                <a:gd name="T12" fmla="*/ 40 w 49"/>
                <a:gd name="T13" fmla="*/ 9 h 122"/>
                <a:gd name="T14" fmla="*/ 43 w 49"/>
                <a:gd name="T15" fmla="*/ 6 h 122"/>
                <a:gd name="T16" fmla="*/ 48 w 49"/>
                <a:gd name="T17" fmla="*/ 3 h 122"/>
                <a:gd name="T18" fmla="*/ 43 w 49"/>
                <a:gd name="T19" fmla="*/ 1 h 122"/>
                <a:gd name="T20" fmla="*/ 39 w 49"/>
                <a:gd name="T21" fmla="*/ 0 h 122"/>
                <a:gd name="T22" fmla="*/ 32 w 49"/>
                <a:gd name="T23" fmla="*/ 0 h 122"/>
                <a:gd name="T24" fmla="*/ 27 w 49"/>
                <a:gd name="T25" fmla="*/ 0 h 122"/>
                <a:gd name="T26" fmla="*/ 22 w 49"/>
                <a:gd name="T27" fmla="*/ 1 h 122"/>
                <a:gd name="T28" fmla="*/ 17 w 49"/>
                <a:gd name="T29" fmla="*/ 3 h 122"/>
                <a:gd name="T30" fmla="*/ 13 w 49"/>
                <a:gd name="T31" fmla="*/ 4 h 122"/>
                <a:gd name="T32" fmla="*/ 7 w 49"/>
                <a:gd name="T33" fmla="*/ 6 h 122"/>
                <a:gd name="T34" fmla="*/ 4 w 49"/>
                <a:gd name="T35" fmla="*/ 8 h 122"/>
                <a:gd name="T36" fmla="*/ 1 w 49"/>
                <a:gd name="T37" fmla="*/ 11 h 122"/>
                <a:gd name="T38" fmla="*/ 0 w 49"/>
                <a:gd name="T39" fmla="*/ 15 h 122"/>
                <a:gd name="T40" fmla="*/ 0 w 49"/>
                <a:gd name="T41" fmla="*/ 19 h 122"/>
                <a:gd name="T42" fmla="*/ 0 w 49"/>
                <a:gd name="T43" fmla="*/ 22 h 122"/>
                <a:gd name="T44" fmla="*/ 4 w 49"/>
                <a:gd name="T45" fmla="*/ 63 h 122"/>
                <a:gd name="T46" fmla="*/ 9 w 49"/>
                <a:gd name="T47" fmla="*/ 98 h 122"/>
                <a:gd name="T48" fmla="*/ 11 w 49"/>
                <a:gd name="T49" fmla="*/ 102 h 122"/>
                <a:gd name="T50" fmla="*/ 10 w 49"/>
                <a:gd name="T51" fmla="*/ 105 h 122"/>
                <a:gd name="T52" fmla="*/ 9 w 49"/>
                <a:gd name="T53" fmla="*/ 107 h 122"/>
                <a:gd name="T54" fmla="*/ 7 w 49"/>
                <a:gd name="T55" fmla="*/ 110 h 122"/>
                <a:gd name="T56" fmla="*/ 4 w 49"/>
                <a:gd name="T57" fmla="*/ 113 h 122"/>
                <a:gd name="T58" fmla="*/ 14 w 49"/>
                <a:gd name="T59" fmla="*/ 118 h 122"/>
                <a:gd name="T60" fmla="*/ 24 w 49"/>
                <a:gd name="T61" fmla="*/ 121 h 122"/>
                <a:gd name="T62" fmla="*/ 31 w 49"/>
                <a:gd name="T63" fmla="*/ 120 h 122"/>
                <a:gd name="T64" fmla="*/ 35 w 49"/>
                <a:gd name="T65" fmla="*/ 120 h 122"/>
                <a:gd name="T66" fmla="*/ 39 w 49"/>
                <a:gd name="T67" fmla="*/ 117 h 122"/>
                <a:gd name="T68" fmla="*/ 43 w 49"/>
                <a:gd name="T69" fmla="*/ 115 h 122"/>
                <a:gd name="T70" fmla="*/ 45 w 49"/>
                <a:gd name="T71" fmla="*/ 111 h 122"/>
                <a:gd name="T72" fmla="*/ 45 w 49"/>
                <a:gd name="T73" fmla="*/ 108 h 122"/>
                <a:gd name="T74" fmla="*/ 45 w 49"/>
                <a:gd name="T75" fmla="*/ 104 h 122"/>
                <a:gd name="T76" fmla="*/ 45 w 49"/>
                <a:gd name="T77" fmla="*/ 100 h 122"/>
                <a:gd name="T78" fmla="*/ 44 w 49"/>
                <a:gd name="T79" fmla="*/ 94 h 122"/>
                <a:gd name="T80" fmla="*/ 42 w 49"/>
                <a:gd name="T81" fmla="*/ 85 h 122"/>
                <a:gd name="T82" fmla="*/ 35 w 49"/>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2"/>
                <a:gd name="T128" fmla="*/ 49 w 49"/>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2">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8"/>
                  </a:lnTo>
                  <a:lnTo>
                    <a:pt x="11" y="102"/>
                  </a:lnTo>
                  <a:lnTo>
                    <a:pt x="10" y="105"/>
                  </a:lnTo>
                  <a:lnTo>
                    <a:pt x="9" y="107"/>
                  </a:lnTo>
                  <a:lnTo>
                    <a:pt x="7" y="110"/>
                  </a:lnTo>
                  <a:lnTo>
                    <a:pt x="4" y="113"/>
                  </a:lnTo>
                  <a:lnTo>
                    <a:pt x="14" y="118"/>
                  </a:lnTo>
                  <a:lnTo>
                    <a:pt x="24" y="121"/>
                  </a:lnTo>
                  <a:lnTo>
                    <a:pt x="31" y="120"/>
                  </a:lnTo>
                  <a:lnTo>
                    <a:pt x="35" y="120"/>
                  </a:lnTo>
                  <a:lnTo>
                    <a:pt x="39" y="117"/>
                  </a:lnTo>
                  <a:lnTo>
                    <a:pt x="43" y="115"/>
                  </a:lnTo>
                  <a:lnTo>
                    <a:pt x="45" y="111"/>
                  </a:lnTo>
                  <a:lnTo>
                    <a:pt x="45" y="108"/>
                  </a:lnTo>
                  <a:lnTo>
                    <a:pt x="45" y="104"/>
                  </a:lnTo>
                  <a:lnTo>
                    <a:pt x="45"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154" name="Freeform 36"/>
            <p:cNvSpPr>
              <a:spLocks/>
            </p:cNvSpPr>
            <p:nvPr/>
          </p:nvSpPr>
          <p:spPr bwMode="auto">
            <a:xfrm>
              <a:off x="3976" y="1595"/>
              <a:ext cx="49" cy="120"/>
            </a:xfrm>
            <a:custGeom>
              <a:avLst/>
              <a:gdLst>
                <a:gd name="T0" fmla="*/ 34 w 49"/>
                <a:gd name="T1" fmla="*/ 44 h 120"/>
                <a:gd name="T2" fmla="*/ 33 w 49"/>
                <a:gd name="T3" fmla="*/ 37 h 120"/>
                <a:gd name="T4" fmla="*/ 33 w 49"/>
                <a:gd name="T5" fmla="*/ 29 h 120"/>
                <a:gd name="T6" fmla="*/ 33 w 49"/>
                <a:gd name="T7" fmla="*/ 22 h 120"/>
                <a:gd name="T8" fmla="*/ 34 w 49"/>
                <a:gd name="T9" fmla="*/ 17 h 120"/>
                <a:gd name="T10" fmla="*/ 37 w 49"/>
                <a:gd name="T11" fmla="*/ 13 h 120"/>
                <a:gd name="T12" fmla="*/ 39 w 49"/>
                <a:gd name="T13" fmla="*/ 9 h 120"/>
                <a:gd name="T14" fmla="*/ 42 w 49"/>
                <a:gd name="T15" fmla="*/ 6 h 120"/>
                <a:gd name="T16" fmla="*/ 48 w 49"/>
                <a:gd name="T17" fmla="*/ 3 h 120"/>
                <a:gd name="T18" fmla="*/ 43 w 49"/>
                <a:gd name="T19" fmla="*/ 1 h 120"/>
                <a:gd name="T20" fmla="*/ 38 w 49"/>
                <a:gd name="T21" fmla="*/ 0 h 120"/>
                <a:gd name="T22" fmla="*/ 32 w 49"/>
                <a:gd name="T23" fmla="*/ 0 h 120"/>
                <a:gd name="T24" fmla="*/ 26 w 49"/>
                <a:gd name="T25" fmla="*/ 0 h 120"/>
                <a:gd name="T26" fmla="*/ 21 w 49"/>
                <a:gd name="T27" fmla="*/ 2 h 120"/>
                <a:gd name="T28" fmla="*/ 16 w 49"/>
                <a:gd name="T29" fmla="*/ 3 h 120"/>
                <a:gd name="T30" fmla="*/ 11 w 49"/>
                <a:gd name="T31" fmla="*/ 4 h 120"/>
                <a:gd name="T32" fmla="*/ 7 w 49"/>
                <a:gd name="T33" fmla="*/ 7 h 120"/>
                <a:gd name="T34" fmla="*/ 2 w 49"/>
                <a:gd name="T35" fmla="*/ 8 h 120"/>
                <a:gd name="T36" fmla="*/ 1 w 49"/>
                <a:gd name="T37" fmla="*/ 12 h 120"/>
                <a:gd name="T38" fmla="*/ 0 w 49"/>
                <a:gd name="T39" fmla="*/ 15 h 120"/>
                <a:gd name="T40" fmla="*/ 0 w 49"/>
                <a:gd name="T41" fmla="*/ 18 h 120"/>
                <a:gd name="T42" fmla="*/ 0 w 49"/>
                <a:gd name="T43" fmla="*/ 22 h 120"/>
                <a:gd name="T44" fmla="*/ 3 w 49"/>
                <a:gd name="T45" fmla="*/ 63 h 120"/>
                <a:gd name="T46" fmla="*/ 10 w 49"/>
                <a:gd name="T47" fmla="*/ 98 h 120"/>
                <a:gd name="T48" fmla="*/ 9 w 49"/>
                <a:gd name="T49" fmla="*/ 104 h 120"/>
                <a:gd name="T50" fmla="*/ 10 w 49"/>
                <a:gd name="T51" fmla="*/ 105 h 120"/>
                <a:gd name="T52" fmla="*/ 10 w 49"/>
                <a:gd name="T53" fmla="*/ 108 h 120"/>
                <a:gd name="T54" fmla="*/ 8 w 49"/>
                <a:gd name="T55" fmla="*/ 111 h 120"/>
                <a:gd name="T56" fmla="*/ 5 w 49"/>
                <a:gd name="T57" fmla="*/ 112 h 120"/>
                <a:gd name="T58" fmla="*/ 16 w 49"/>
                <a:gd name="T59" fmla="*/ 116 h 120"/>
                <a:gd name="T60" fmla="*/ 25 w 49"/>
                <a:gd name="T61" fmla="*/ 119 h 120"/>
                <a:gd name="T62" fmla="*/ 30 w 49"/>
                <a:gd name="T63" fmla="*/ 119 h 120"/>
                <a:gd name="T64" fmla="*/ 34 w 49"/>
                <a:gd name="T65" fmla="*/ 118 h 120"/>
                <a:gd name="T66" fmla="*/ 37 w 49"/>
                <a:gd name="T67" fmla="*/ 117 h 120"/>
                <a:gd name="T68" fmla="*/ 41 w 49"/>
                <a:gd name="T69" fmla="*/ 115 h 120"/>
                <a:gd name="T70" fmla="*/ 44 w 49"/>
                <a:gd name="T71" fmla="*/ 113 h 120"/>
                <a:gd name="T72" fmla="*/ 44 w 49"/>
                <a:gd name="T73" fmla="*/ 111 h 120"/>
                <a:gd name="T74" fmla="*/ 44 w 49"/>
                <a:gd name="T75" fmla="*/ 108 h 120"/>
                <a:gd name="T76" fmla="*/ 44 w 49"/>
                <a:gd name="T77" fmla="*/ 105 h 120"/>
                <a:gd name="T78" fmla="*/ 43 w 49"/>
                <a:gd name="T79" fmla="*/ 100 h 120"/>
                <a:gd name="T80" fmla="*/ 41 w 49"/>
                <a:gd name="T81" fmla="*/ 93 h 120"/>
                <a:gd name="T82" fmla="*/ 39 w 49"/>
                <a:gd name="T83" fmla="*/ 85 h 120"/>
                <a:gd name="T84" fmla="*/ 34 w 49"/>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20"/>
                <a:gd name="T131" fmla="*/ 49 w 49"/>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20">
                  <a:moveTo>
                    <a:pt x="34" y="44"/>
                  </a:moveTo>
                  <a:lnTo>
                    <a:pt x="33" y="37"/>
                  </a:lnTo>
                  <a:lnTo>
                    <a:pt x="33" y="29"/>
                  </a:lnTo>
                  <a:lnTo>
                    <a:pt x="33" y="22"/>
                  </a:lnTo>
                  <a:lnTo>
                    <a:pt x="34" y="17"/>
                  </a:lnTo>
                  <a:lnTo>
                    <a:pt x="37" y="13"/>
                  </a:lnTo>
                  <a:lnTo>
                    <a:pt x="39" y="9"/>
                  </a:lnTo>
                  <a:lnTo>
                    <a:pt x="42" y="6"/>
                  </a:lnTo>
                  <a:lnTo>
                    <a:pt x="48" y="3"/>
                  </a:lnTo>
                  <a:lnTo>
                    <a:pt x="43" y="1"/>
                  </a:lnTo>
                  <a:lnTo>
                    <a:pt x="38" y="0"/>
                  </a:lnTo>
                  <a:lnTo>
                    <a:pt x="32" y="0"/>
                  </a:lnTo>
                  <a:lnTo>
                    <a:pt x="26" y="0"/>
                  </a:lnTo>
                  <a:lnTo>
                    <a:pt x="21" y="2"/>
                  </a:lnTo>
                  <a:lnTo>
                    <a:pt x="16" y="3"/>
                  </a:lnTo>
                  <a:lnTo>
                    <a:pt x="11" y="4"/>
                  </a:lnTo>
                  <a:lnTo>
                    <a:pt x="7" y="7"/>
                  </a:lnTo>
                  <a:lnTo>
                    <a:pt x="2" y="8"/>
                  </a:lnTo>
                  <a:lnTo>
                    <a:pt x="1" y="12"/>
                  </a:lnTo>
                  <a:lnTo>
                    <a:pt x="0" y="15"/>
                  </a:lnTo>
                  <a:lnTo>
                    <a:pt x="0" y="18"/>
                  </a:lnTo>
                  <a:lnTo>
                    <a:pt x="0" y="22"/>
                  </a:lnTo>
                  <a:lnTo>
                    <a:pt x="3" y="63"/>
                  </a:lnTo>
                  <a:lnTo>
                    <a:pt x="10" y="98"/>
                  </a:lnTo>
                  <a:lnTo>
                    <a:pt x="9" y="104"/>
                  </a:lnTo>
                  <a:lnTo>
                    <a:pt x="10" y="105"/>
                  </a:lnTo>
                  <a:lnTo>
                    <a:pt x="10" y="108"/>
                  </a:lnTo>
                  <a:lnTo>
                    <a:pt x="8" y="111"/>
                  </a:lnTo>
                  <a:lnTo>
                    <a:pt x="5" y="112"/>
                  </a:lnTo>
                  <a:lnTo>
                    <a:pt x="16" y="116"/>
                  </a:lnTo>
                  <a:lnTo>
                    <a:pt x="25" y="119"/>
                  </a:lnTo>
                  <a:lnTo>
                    <a:pt x="30" y="119"/>
                  </a:lnTo>
                  <a:lnTo>
                    <a:pt x="34" y="118"/>
                  </a:lnTo>
                  <a:lnTo>
                    <a:pt x="37" y="117"/>
                  </a:lnTo>
                  <a:lnTo>
                    <a:pt x="41" y="115"/>
                  </a:lnTo>
                  <a:lnTo>
                    <a:pt x="44" y="113"/>
                  </a:lnTo>
                  <a:lnTo>
                    <a:pt x="44" y="111"/>
                  </a:lnTo>
                  <a:lnTo>
                    <a:pt x="44" y="108"/>
                  </a:lnTo>
                  <a:lnTo>
                    <a:pt x="44" y="105"/>
                  </a:lnTo>
                  <a:lnTo>
                    <a:pt x="43" y="100"/>
                  </a:lnTo>
                  <a:lnTo>
                    <a:pt x="41" y="93"/>
                  </a:lnTo>
                  <a:lnTo>
                    <a:pt x="39" y="85"/>
                  </a:lnTo>
                  <a:lnTo>
                    <a:pt x="34" y="44"/>
                  </a:lnTo>
                </a:path>
              </a:pathLst>
            </a:custGeom>
            <a:solidFill>
              <a:srgbClr val="800000"/>
            </a:solidFill>
            <a:ln w="12700" cap="rnd">
              <a:solidFill>
                <a:srgbClr val="800000"/>
              </a:solidFill>
              <a:round/>
              <a:headEnd/>
              <a:tailEnd/>
            </a:ln>
          </p:spPr>
          <p:txBody>
            <a:bodyPr/>
            <a:lstStyle/>
            <a:p>
              <a:endParaRPr lang="en-US"/>
            </a:p>
          </p:txBody>
        </p:sp>
        <p:sp>
          <p:nvSpPr>
            <p:cNvPr id="155" name="Freeform 37"/>
            <p:cNvSpPr>
              <a:spLocks/>
            </p:cNvSpPr>
            <p:nvPr/>
          </p:nvSpPr>
          <p:spPr bwMode="auto">
            <a:xfrm>
              <a:off x="4422" y="1373"/>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56" name="Freeform 38"/>
            <p:cNvSpPr>
              <a:spLocks/>
            </p:cNvSpPr>
            <p:nvPr/>
          </p:nvSpPr>
          <p:spPr bwMode="auto">
            <a:xfrm>
              <a:off x="4274" y="1445"/>
              <a:ext cx="51" cy="122"/>
            </a:xfrm>
            <a:custGeom>
              <a:avLst/>
              <a:gdLst>
                <a:gd name="T0" fmla="*/ 35 w 51"/>
                <a:gd name="T1" fmla="*/ 45 h 122"/>
                <a:gd name="T2" fmla="*/ 34 w 51"/>
                <a:gd name="T3" fmla="*/ 38 h 122"/>
                <a:gd name="T4" fmla="*/ 35 w 51"/>
                <a:gd name="T5" fmla="*/ 30 h 122"/>
                <a:gd name="T6" fmla="*/ 35 w 51"/>
                <a:gd name="T7" fmla="*/ 22 h 122"/>
                <a:gd name="T8" fmla="*/ 36 w 51"/>
                <a:gd name="T9" fmla="*/ 18 h 122"/>
                <a:gd name="T10" fmla="*/ 38 w 51"/>
                <a:gd name="T11" fmla="*/ 13 h 122"/>
                <a:gd name="T12" fmla="*/ 40 w 51"/>
                <a:gd name="T13" fmla="*/ 9 h 122"/>
                <a:gd name="T14" fmla="*/ 43 w 51"/>
                <a:gd name="T15" fmla="*/ 6 h 122"/>
                <a:gd name="T16" fmla="*/ 50 w 51"/>
                <a:gd name="T17" fmla="*/ 3 h 122"/>
                <a:gd name="T18" fmla="*/ 45 w 51"/>
                <a:gd name="T19" fmla="*/ 1 h 122"/>
                <a:gd name="T20" fmla="*/ 40 w 51"/>
                <a:gd name="T21" fmla="*/ 0 h 122"/>
                <a:gd name="T22" fmla="*/ 33 w 51"/>
                <a:gd name="T23" fmla="*/ 0 h 122"/>
                <a:gd name="T24" fmla="*/ 27 w 51"/>
                <a:gd name="T25" fmla="*/ 0 h 122"/>
                <a:gd name="T26" fmla="*/ 22 w 51"/>
                <a:gd name="T27" fmla="*/ 2 h 122"/>
                <a:gd name="T28" fmla="*/ 17 w 51"/>
                <a:gd name="T29" fmla="*/ 3 h 122"/>
                <a:gd name="T30" fmla="*/ 12 w 51"/>
                <a:gd name="T31" fmla="*/ 4 h 122"/>
                <a:gd name="T32" fmla="*/ 7 w 51"/>
                <a:gd name="T33" fmla="*/ 7 h 122"/>
                <a:gd name="T34" fmla="*/ 3 w 51"/>
                <a:gd name="T35" fmla="*/ 9 h 122"/>
                <a:gd name="T36" fmla="*/ 2 w 51"/>
                <a:gd name="T37" fmla="*/ 12 h 122"/>
                <a:gd name="T38" fmla="*/ 1 w 51"/>
                <a:gd name="T39" fmla="*/ 15 h 122"/>
                <a:gd name="T40" fmla="*/ 0 w 51"/>
                <a:gd name="T41" fmla="*/ 18 h 122"/>
                <a:gd name="T42" fmla="*/ 1 w 51"/>
                <a:gd name="T43" fmla="*/ 23 h 122"/>
                <a:gd name="T44" fmla="*/ 3 w 51"/>
                <a:gd name="T45" fmla="*/ 64 h 122"/>
                <a:gd name="T46" fmla="*/ 10 w 51"/>
                <a:gd name="T47" fmla="*/ 100 h 122"/>
                <a:gd name="T48" fmla="*/ 10 w 51"/>
                <a:gd name="T49" fmla="*/ 105 h 122"/>
                <a:gd name="T50" fmla="*/ 11 w 51"/>
                <a:gd name="T51" fmla="*/ 107 h 122"/>
                <a:gd name="T52" fmla="*/ 11 w 51"/>
                <a:gd name="T53" fmla="*/ 110 h 122"/>
                <a:gd name="T54" fmla="*/ 9 w 51"/>
                <a:gd name="T55" fmla="*/ 112 h 122"/>
                <a:gd name="T56" fmla="*/ 6 w 51"/>
                <a:gd name="T57" fmla="*/ 114 h 122"/>
                <a:gd name="T58" fmla="*/ 17 w 51"/>
                <a:gd name="T59" fmla="*/ 118 h 122"/>
                <a:gd name="T60" fmla="*/ 26 w 51"/>
                <a:gd name="T61" fmla="*/ 121 h 122"/>
                <a:gd name="T62" fmla="*/ 31 w 51"/>
                <a:gd name="T63" fmla="*/ 121 h 122"/>
                <a:gd name="T64" fmla="*/ 35 w 51"/>
                <a:gd name="T65" fmla="*/ 120 h 122"/>
                <a:gd name="T66" fmla="*/ 39 w 51"/>
                <a:gd name="T67" fmla="*/ 119 h 122"/>
                <a:gd name="T68" fmla="*/ 43 w 51"/>
                <a:gd name="T69" fmla="*/ 117 h 122"/>
                <a:gd name="T70" fmla="*/ 45 w 51"/>
                <a:gd name="T71" fmla="*/ 115 h 122"/>
                <a:gd name="T72" fmla="*/ 46 w 51"/>
                <a:gd name="T73" fmla="*/ 112 h 122"/>
                <a:gd name="T74" fmla="*/ 46 w 51"/>
                <a:gd name="T75" fmla="*/ 110 h 122"/>
                <a:gd name="T76" fmla="*/ 45 w 51"/>
                <a:gd name="T77" fmla="*/ 107 h 122"/>
                <a:gd name="T78" fmla="*/ 44 w 51"/>
                <a:gd name="T79" fmla="*/ 102 h 122"/>
                <a:gd name="T80" fmla="*/ 42 w 51"/>
                <a:gd name="T81" fmla="*/ 94 h 122"/>
                <a:gd name="T82" fmla="*/ 41 w 51"/>
                <a:gd name="T83" fmla="*/ 87 h 122"/>
                <a:gd name="T84" fmla="*/ 35 w 51"/>
                <a:gd name="T85" fmla="*/ 4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2"/>
                <a:gd name="T131" fmla="*/ 51 w 5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2">
                  <a:moveTo>
                    <a:pt x="35" y="45"/>
                  </a:moveTo>
                  <a:lnTo>
                    <a:pt x="34" y="38"/>
                  </a:lnTo>
                  <a:lnTo>
                    <a:pt x="35" y="30"/>
                  </a:lnTo>
                  <a:lnTo>
                    <a:pt x="35" y="22"/>
                  </a:lnTo>
                  <a:lnTo>
                    <a:pt x="36" y="18"/>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9"/>
                  </a:lnTo>
                  <a:lnTo>
                    <a:pt x="2" y="12"/>
                  </a:lnTo>
                  <a:lnTo>
                    <a:pt x="1" y="15"/>
                  </a:lnTo>
                  <a:lnTo>
                    <a:pt x="0" y="18"/>
                  </a:lnTo>
                  <a:lnTo>
                    <a:pt x="1" y="23"/>
                  </a:lnTo>
                  <a:lnTo>
                    <a:pt x="3" y="64"/>
                  </a:lnTo>
                  <a:lnTo>
                    <a:pt x="10" y="100"/>
                  </a:lnTo>
                  <a:lnTo>
                    <a:pt x="10" y="105"/>
                  </a:lnTo>
                  <a:lnTo>
                    <a:pt x="11" y="107"/>
                  </a:lnTo>
                  <a:lnTo>
                    <a:pt x="11" y="110"/>
                  </a:lnTo>
                  <a:lnTo>
                    <a:pt x="9" y="112"/>
                  </a:lnTo>
                  <a:lnTo>
                    <a:pt x="6" y="114"/>
                  </a:lnTo>
                  <a:lnTo>
                    <a:pt x="17" y="118"/>
                  </a:lnTo>
                  <a:lnTo>
                    <a:pt x="26" y="121"/>
                  </a:lnTo>
                  <a:lnTo>
                    <a:pt x="31" y="121"/>
                  </a:lnTo>
                  <a:lnTo>
                    <a:pt x="35" y="120"/>
                  </a:lnTo>
                  <a:lnTo>
                    <a:pt x="39" y="119"/>
                  </a:lnTo>
                  <a:lnTo>
                    <a:pt x="43" y="117"/>
                  </a:lnTo>
                  <a:lnTo>
                    <a:pt x="45" y="115"/>
                  </a:lnTo>
                  <a:lnTo>
                    <a:pt x="46" y="112"/>
                  </a:lnTo>
                  <a:lnTo>
                    <a:pt x="46" y="110"/>
                  </a:lnTo>
                  <a:lnTo>
                    <a:pt x="45" y="107"/>
                  </a:lnTo>
                  <a:lnTo>
                    <a:pt x="44" y="102"/>
                  </a:lnTo>
                  <a:lnTo>
                    <a:pt x="42" y="94"/>
                  </a:lnTo>
                  <a:lnTo>
                    <a:pt x="41" y="87"/>
                  </a:lnTo>
                  <a:lnTo>
                    <a:pt x="35" y="45"/>
                  </a:lnTo>
                </a:path>
              </a:pathLst>
            </a:custGeom>
            <a:solidFill>
              <a:srgbClr val="800000"/>
            </a:solidFill>
            <a:ln w="12700" cap="rnd">
              <a:solidFill>
                <a:srgbClr val="800000"/>
              </a:solidFill>
              <a:round/>
              <a:headEnd/>
              <a:tailEnd/>
            </a:ln>
          </p:spPr>
          <p:txBody>
            <a:bodyPr/>
            <a:lstStyle/>
            <a:p>
              <a:endParaRPr lang="en-US"/>
            </a:p>
          </p:txBody>
        </p:sp>
        <p:sp>
          <p:nvSpPr>
            <p:cNvPr id="157" name="Freeform 39"/>
            <p:cNvSpPr>
              <a:spLocks/>
            </p:cNvSpPr>
            <p:nvPr/>
          </p:nvSpPr>
          <p:spPr bwMode="auto">
            <a:xfrm>
              <a:off x="4722" y="1225"/>
              <a:ext cx="48" cy="122"/>
            </a:xfrm>
            <a:custGeom>
              <a:avLst/>
              <a:gdLst>
                <a:gd name="T0" fmla="*/ 35 w 48"/>
                <a:gd name="T1" fmla="*/ 45 h 122"/>
                <a:gd name="T2" fmla="*/ 33 w 48"/>
                <a:gd name="T3" fmla="*/ 37 h 122"/>
                <a:gd name="T4" fmla="*/ 32 w 48"/>
                <a:gd name="T5" fmla="*/ 29 h 122"/>
                <a:gd name="T6" fmla="*/ 34 w 48"/>
                <a:gd name="T7" fmla="*/ 22 h 122"/>
                <a:gd name="T8" fmla="*/ 34 w 48"/>
                <a:gd name="T9" fmla="*/ 17 h 122"/>
                <a:gd name="T10" fmla="*/ 36 w 48"/>
                <a:gd name="T11" fmla="*/ 13 h 122"/>
                <a:gd name="T12" fmla="*/ 39 w 48"/>
                <a:gd name="T13" fmla="*/ 9 h 122"/>
                <a:gd name="T14" fmla="*/ 43 w 48"/>
                <a:gd name="T15" fmla="*/ 6 h 122"/>
                <a:gd name="T16" fmla="*/ 47 w 48"/>
                <a:gd name="T17" fmla="*/ 3 h 122"/>
                <a:gd name="T18" fmla="*/ 43 w 48"/>
                <a:gd name="T19" fmla="*/ 1 h 122"/>
                <a:gd name="T20" fmla="*/ 39 w 48"/>
                <a:gd name="T21" fmla="*/ 0 h 122"/>
                <a:gd name="T22" fmla="*/ 31 w 48"/>
                <a:gd name="T23" fmla="*/ 0 h 122"/>
                <a:gd name="T24" fmla="*/ 26 w 48"/>
                <a:gd name="T25" fmla="*/ 0 h 122"/>
                <a:gd name="T26" fmla="*/ 21 w 48"/>
                <a:gd name="T27" fmla="*/ 1 h 122"/>
                <a:gd name="T28" fmla="*/ 17 w 48"/>
                <a:gd name="T29" fmla="*/ 3 h 122"/>
                <a:gd name="T30" fmla="*/ 12 w 48"/>
                <a:gd name="T31" fmla="*/ 4 h 122"/>
                <a:gd name="T32" fmla="*/ 7 w 48"/>
                <a:gd name="T33" fmla="*/ 6 h 122"/>
                <a:gd name="T34" fmla="*/ 3 w 48"/>
                <a:gd name="T35" fmla="*/ 8 h 122"/>
                <a:gd name="T36" fmla="*/ 1 w 48"/>
                <a:gd name="T37" fmla="*/ 11 h 122"/>
                <a:gd name="T38" fmla="*/ 0 w 48"/>
                <a:gd name="T39" fmla="*/ 15 h 122"/>
                <a:gd name="T40" fmla="*/ 0 w 48"/>
                <a:gd name="T41" fmla="*/ 19 h 122"/>
                <a:gd name="T42" fmla="*/ 0 w 48"/>
                <a:gd name="T43" fmla="*/ 22 h 122"/>
                <a:gd name="T44" fmla="*/ 3 w 48"/>
                <a:gd name="T45" fmla="*/ 63 h 122"/>
                <a:gd name="T46" fmla="*/ 9 w 48"/>
                <a:gd name="T47" fmla="*/ 98 h 122"/>
                <a:gd name="T48" fmla="*/ 10 w 48"/>
                <a:gd name="T49" fmla="*/ 102 h 122"/>
                <a:gd name="T50" fmla="*/ 10 w 48"/>
                <a:gd name="T51" fmla="*/ 105 h 122"/>
                <a:gd name="T52" fmla="*/ 9 w 48"/>
                <a:gd name="T53" fmla="*/ 107 h 122"/>
                <a:gd name="T54" fmla="*/ 7 w 48"/>
                <a:gd name="T55" fmla="*/ 110 h 122"/>
                <a:gd name="T56" fmla="*/ 3 w 48"/>
                <a:gd name="T57" fmla="*/ 113 h 122"/>
                <a:gd name="T58" fmla="*/ 13 w 48"/>
                <a:gd name="T59" fmla="*/ 118 h 122"/>
                <a:gd name="T60" fmla="*/ 24 w 48"/>
                <a:gd name="T61" fmla="*/ 121 h 122"/>
                <a:gd name="T62" fmla="*/ 30 w 48"/>
                <a:gd name="T63" fmla="*/ 120 h 122"/>
                <a:gd name="T64" fmla="*/ 35 w 48"/>
                <a:gd name="T65" fmla="*/ 120 h 122"/>
                <a:gd name="T66" fmla="*/ 38 w 48"/>
                <a:gd name="T67" fmla="*/ 117 h 122"/>
                <a:gd name="T68" fmla="*/ 42 w 48"/>
                <a:gd name="T69" fmla="*/ 115 h 122"/>
                <a:gd name="T70" fmla="*/ 44 w 48"/>
                <a:gd name="T71" fmla="*/ 111 h 122"/>
                <a:gd name="T72" fmla="*/ 45 w 48"/>
                <a:gd name="T73" fmla="*/ 108 h 122"/>
                <a:gd name="T74" fmla="*/ 45 w 48"/>
                <a:gd name="T75" fmla="*/ 104 h 122"/>
                <a:gd name="T76" fmla="*/ 44 w 48"/>
                <a:gd name="T77" fmla="*/ 100 h 122"/>
                <a:gd name="T78" fmla="*/ 44 w 48"/>
                <a:gd name="T79" fmla="*/ 94 h 122"/>
                <a:gd name="T80" fmla="*/ 42 w 48"/>
                <a:gd name="T81" fmla="*/ 85 h 122"/>
                <a:gd name="T82" fmla="*/ 35 w 48"/>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2"/>
                <a:gd name="T128" fmla="*/ 48 w 48"/>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2">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8"/>
                  </a:lnTo>
                  <a:lnTo>
                    <a:pt x="10" y="102"/>
                  </a:lnTo>
                  <a:lnTo>
                    <a:pt x="10" y="105"/>
                  </a:lnTo>
                  <a:lnTo>
                    <a:pt x="9" y="107"/>
                  </a:lnTo>
                  <a:lnTo>
                    <a:pt x="7" y="110"/>
                  </a:lnTo>
                  <a:lnTo>
                    <a:pt x="3" y="113"/>
                  </a:lnTo>
                  <a:lnTo>
                    <a:pt x="13" y="118"/>
                  </a:lnTo>
                  <a:lnTo>
                    <a:pt x="24" y="121"/>
                  </a:lnTo>
                  <a:lnTo>
                    <a:pt x="30" y="120"/>
                  </a:lnTo>
                  <a:lnTo>
                    <a:pt x="35" y="120"/>
                  </a:lnTo>
                  <a:lnTo>
                    <a:pt x="38" y="117"/>
                  </a:lnTo>
                  <a:lnTo>
                    <a:pt x="42" y="115"/>
                  </a:lnTo>
                  <a:lnTo>
                    <a:pt x="44" y="111"/>
                  </a:lnTo>
                  <a:lnTo>
                    <a:pt x="45" y="108"/>
                  </a:lnTo>
                  <a:lnTo>
                    <a:pt x="45" y="104"/>
                  </a:lnTo>
                  <a:lnTo>
                    <a:pt x="44"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158" name="Freeform 40"/>
            <p:cNvSpPr>
              <a:spLocks/>
            </p:cNvSpPr>
            <p:nvPr/>
          </p:nvSpPr>
          <p:spPr bwMode="auto">
            <a:xfrm>
              <a:off x="4571" y="1298"/>
              <a:ext cx="53" cy="121"/>
            </a:xfrm>
            <a:custGeom>
              <a:avLst/>
              <a:gdLst>
                <a:gd name="T0" fmla="*/ 36 w 53"/>
                <a:gd name="T1" fmla="*/ 44 h 121"/>
                <a:gd name="T2" fmla="*/ 35 w 53"/>
                <a:gd name="T3" fmla="*/ 38 h 121"/>
                <a:gd name="T4" fmla="*/ 36 w 53"/>
                <a:gd name="T5" fmla="*/ 30 h 121"/>
                <a:gd name="T6" fmla="*/ 36 w 53"/>
                <a:gd name="T7" fmla="*/ 22 h 121"/>
                <a:gd name="T8" fmla="*/ 37 w 53"/>
                <a:gd name="T9" fmla="*/ 17 h 121"/>
                <a:gd name="T10" fmla="*/ 40 w 53"/>
                <a:gd name="T11" fmla="*/ 13 h 121"/>
                <a:gd name="T12" fmla="*/ 42 w 53"/>
                <a:gd name="T13" fmla="*/ 9 h 121"/>
                <a:gd name="T14" fmla="*/ 45 w 53"/>
                <a:gd name="T15" fmla="*/ 6 h 121"/>
                <a:gd name="T16" fmla="*/ 52 w 53"/>
                <a:gd name="T17" fmla="*/ 3 h 121"/>
                <a:gd name="T18" fmla="*/ 47 w 53"/>
                <a:gd name="T19" fmla="*/ 1 h 121"/>
                <a:gd name="T20" fmla="*/ 41 w 53"/>
                <a:gd name="T21" fmla="*/ 0 h 121"/>
                <a:gd name="T22" fmla="*/ 34 w 53"/>
                <a:gd name="T23" fmla="*/ 0 h 121"/>
                <a:gd name="T24" fmla="*/ 28 w 53"/>
                <a:gd name="T25" fmla="*/ 0 h 121"/>
                <a:gd name="T26" fmla="*/ 23 w 53"/>
                <a:gd name="T27" fmla="*/ 2 h 121"/>
                <a:gd name="T28" fmla="*/ 18 w 53"/>
                <a:gd name="T29" fmla="*/ 3 h 121"/>
                <a:gd name="T30" fmla="*/ 12 w 53"/>
                <a:gd name="T31" fmla="*/ 4 h 121"/>
                <a:gd name="T32" fmla="*/ 8 w 53"/>
                <a:gd name="T33" fmla="*/ 7 h 121"/>
                <a:gd name="T34" fmla="*/ 3 w 53"/>
                <a:gd name="T35" fmla="*/ 8 h 121"/>
                <a:gd name="T36" fmla="*/ 2 w 53"/>
                <a:gd name="T37" fmla="*/ 12 h 121"/>
                <a:gd name="T38" fmla="*/ 1 w 53"/>
                <a:gd name="T39" fmla="*/ 15 h 121"/>
                <a:gd name="T40" fmla="*/ 0 w 53"/>
                <a:gd name="T41" fmla="*/ 18 h 121"/>
                <a:gd name="T42" fmla="*/ 1 w 53"/>
                <a:gd name="T43" fmla="*/ 23 h 121"/>
                <a:gd name="T44" fmla="*/ 3 w 53"/>
                <a:gd name="T45" fmla="*/ 64 h 121"/>
                <a:gd name="T46" fmla="*/ 11 w 53"/>
                <a:gd name="T47" fmla="*/ 99 h 121"/>
                <a:gd name="T48" fmla="*/ 10 w 53"/>
                <a:gd name="T49" fmla="*/ 104 h 121"/>
                <a:gd name="T50" fmla="*/ 11 w 53"/>
                <a:gd name="T51" fmla="*/ 106 h 121"/>
                <a:gd name="T52" fmla="*/ 11 w 53"/>
                <a:gd name="T53" fmla="*/ 109 h 121"/>
                <a:gd name="T54" fmla="*/ 9 w 53"/>
                <a:gd name="T55" fmla="*/ 112 h 121"/>
                <a:gd name="T56" fmla="*/ 6 w 53"/>
                <a:gd name="T57" fmla="*/ 113 h 121"/>
                <a:gd name="T58" fmla="*/ 17 w 53"/>
                <a:gd name="T59" fmla="*/ 117 h 121"/>
                <a:gd name="T60" fmla="*/ 27 w 53"/>
                <a:gd name="T61" fmla="*/ 120 h 121"/>
                <a:gd name="T62" fmla="*/ 32 w 53"/>
                <a:gd name="T63" fmla="*/ 120 h 121"/>
                <a:gd name="T64" fmla="*/ 36 w 53"/>
                <a:gd name="T65" fmla="*/ 119 h 121"/>
                <a:gd name="T66" fmla="*/ 40 w 53"/>
                <a:gd name="T67" fmla="*/ 118 h 121"/>
                <a:gd name="T68" fmla="*/ 45 w 53"/>
                <a:gd name="T69" fmla="*/ 116 h 121"/>
                <a:gd name="T70" fmla="*/ 47 w 53"/>
                <a:gd name="T71" fmla="*/ 114 h 121"/>
                <a:gd name="T72" fmla="*/ 48 w 53"/>
                <a:gd name="T73" fmla="*/ 112 h 121"/>
                <a:gd name="T74" fmla="*/ 48 w 53"/>
                <a:gd name="T75" fmla="*/ 109 h 121"/>
                <a:gd name="T76" fmla="*/ 47 w 53"/>
                <a:gd name="T77" fmla="*/ 106 h 121"/>
                <a:gd name="T78" fmla="*/ 46 w 53"/>
                <a:gd name="T79" fmla="*/ 101 h 121"/>
                <a:gd name="T80" fmla="*/ 44 w 53"/>
                <a:gd name="T81" fmla="*/ 94 h 121"/>
                <a:gd name="T82" fmla="*/ 42 w 53"/>
                <a:gd name="T83" fmla="*/ 86 h 121"/>
                <a:gd name="T84" fmla="*/ 36 w 53"/>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1"/>
                <a:gd name="T131" fmla="*/ 53 w 53"/>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1">
                  <a:moveTo>
                    <a:pt x="36" y="44"/>
                  </a:moveTo>
                  <a:lnTo>
                    <a:pt x="35" y="38"/>
                  </a:lnTo>
                  <a:lnTo>
                    <a:pt x="36" y="30"/>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3"/>
                  </a:lnTo>
                  <a:lnTo>
                    <a:pt x="3" y="64"/>
                  </a:lnTo>
                  <a:lnTo>
                    <a:pt x="11" y="99"/>
                  </a:lnTo>
                  <a:lnTo>
                    <a:pt x="10" y="104"/>
                  </a:lnTo>
                  <a:lnTo>
                    <a:pt x="11" y="106"/>
                  </a:lnTo>
                  <a:lnTo>
                    <a:pt x="11" y="109"/>
                  </a:lnTo>
                  <a:lnTo>
                    <a:pt x="9" y="112"/>
                  </a:lnTo>
                  <a:lnTo>
                    <a:pt x="6" y="113"/>
                  </a:lnTo>
                  <a:lnTo>
                    <a:pt x="17" y="117"/>
                  </a:lnTo>
                  <a:lnTo>
                    <a:pt x="27" y="120"/>
                  </a:lnTo>
                  <a:lnTo>
                    <a:pt x="32" y="120"/>
                  </a:lnTo>
                  <a:lnTo>
                    <a:pt x="36" y="119"/>
                  </a:lnTo>
                  <a:lnTo>
                    <a:pt x="40" y="118"/>
                  </a:lnTo>
                  <a:lnTo>
                    <a:pt x="45" y="116"/>
                  </a:lnTo>
                  <a:lnTo>
                    <a:pt x="47" y="114"/>
                  </a:lnTo>
                  <a:lnTo>
                    <a:pt x="48" y="112"/>
                  </a:lnTo>
                  <a:lnTo>
                    <a:pt x="48" y="109"/>
                  </a:lnTo>
                  <a:lnTo>
                    <a:pt x="47" y="106"/>
                  </a:lnTo>
                  <a:lnTo>
                    <a:pt x="46" y="101"/>
                  </a:lnTo>
                  <a:lnTo>
                    <a:pt x="44" y="94"/>
                  </a:lnTo>
                  <a:lnTo>
                    <a:pt x="42" y="86"/>
                  </a:lnTo>
                  <a:lnTo>
                    <a:pt x="36" y="44"/>
                  </a:lnTo>
                </a:path>
              </a:pathLst>
            </a:custGeom>
            <a:solidFill>
              <a:srgbClr val="800000"/>
            </a:solidFill>
            <a:ln w="12700" cap="rnd">
              <a:solidFill>
                <a:srgbClr val="800000"/>
              </a:solidFill>
              <a:round/>
              <a:headEnd/>
              <a:tailEnd/>
            </a:ln>
          </p:spPr>
          <p:txBody>
            <a:bodyPr/>
            <a:lstStyle/>
            <a:p>
              <a:endParaRPr lang="en-US"/>
            </a:p>
          </p:txBody>
        </p:sp>
        <p:sp>
          <p:nvSpPr>
            <p:cNvPr id="159" name="Freeform 41"/>
            <p:cNvSpPr>
              <a:spLocks/>
            </p:cNvSpPr>
            <p:nvPr/>
          </p:nvSpPr>
          <p:spPr bwMode="auto">
            <a:xfrm>
              <a:off x="5020" y="1075"/>
              <a:ext cx="49" cy="125"/>
            </a:xfrm>
            <a:custGeom>
              <a:avLst/>
              <a:gdLst>
                <a:gd name="T0" fmla="*/ 35 w 49"/>
                <a:gd name="T1" fmla="*/ 46 h 125"/>
                <a:gd name="T2" fmla="*/ 34 w 49"/>
                <a:gd name="T3" fmla="*/ 38 h 125"/>
                <a:gd name="T4" fmla="*/ 32 w 49"/>
                <a:gd name="T5" fmla="*/ 30 h 125"/>
                <a:gd name="T6" fmla="*/ 34 w 49"/>
                <a:gd name="T7" fmla="*/ 23 h 125"/>
                <a:gd name="T8" fmla="*/ 35 w 49"/>
                <a:gd name="T9" fmla="*/ 17 h 125"/>
                <a:gd name="T10" fmla="*/ 37 w 49"/>
                <a:gd name="T11" fmla="*/ 13 h 125"/>
                <a:gd name="T12" fmla="*/ 40 w 49"/>
                <a:gd name="T13" fmla="*/ 9 h 125"/>
                <a:gd name="T14" fmla="*/ 43 w 49"/>
                <a:gd name="T15" fmla="*/ 6 h 125"/>
                <a:gd name="T16" fmla="*/ 48 w 49"/>
                <a:gd name="T17" fmla="*/ 3 h 125"/>
                <a:gd name="T18" fmla="*/ 43 w 49"/>
                <a:gd name="T19" fmla="*/ 1 h 125"/>
                <a:gd name="T20" fmla="*/ 39 w 49"/>
                <a:gd name="T21" fmla="*/ 0 h 125"/>
                <a:gd name="T22" fmla="*/ 32 w 49"/>
                <a:gd name="T23" fmla="*/ 0 h 125"/>
                <a:gd name="T24" fmla="*/ 27 w 49"/>
                <a:gd name="T25" fmla="*/ 0 h 125"/>
                <a:gd name="T26" fmla="*/ 22 w 49"/>
                <a:gd name="T27" fmla="*/ 1 h 125"/>
                <a:gd name="T28" fmla="*/ 17 w 49"/>
                <a:gd name="T29" fmla="*/ 3 h 125"/>
                <a:gd name="T30" fmla="*/ 13 w 49"/>
                <a:gd name="T31" fmla="*/ 4 h 125"/>
                <a:gd name="T32" fmla="*/ 7 w 49"/>
                <a:gd name="T33" fmla="*/ 6 h 125"/>
                <a:gd name="T34" fmla="*/ 4 w 49"/>
                <a:gd name="T35" fmla="*/ 9 h 125"/>
                <a:gd name="T36" fmla="*/ 1 w 49"/>
                <a:gd name="T37" fmla="*/ 11 h 125"/>
                <a:gd name="T38" fmla="*/ 0 w 49"/>
                <a:gd name="T39" fmla="*/ 16 h 125"/>
                <a:gd name="T40" fmla="*/ 0 w 49"/>
                <a:gd name="T41" fmla="*/ 19 h 125"/>
                <a:gd name="T42" fmla="*/ 0 w 49"/>
                <a:gd name="T43" fmla="*/ 22 h 125"/>
                <a:gd name="T44" fmla="*/ 4 w 49"/>
                <a:gd name="T45" fmla="*/ 64 h 125"/>
                <a:gd name="T46" fmla="*/ 9 w 49"/>
                <a:gd name="T47" fmla="*/ 100 h 125"/>
                <a:gd name="T48" fmla="*/ 11 w 49"/>
                <a:gd name="T49" fmla="*/ 105 h 125"/>
                <a:gd name="T50" fmla="*/ 10 w 49"/>
                <a:gd name="T51" fmla="*/ 107 h 125"/>
                <a:gd name="T52" fmla="*/ 9 w 49"/>
                <a:gd name="T53" fmla="*/ 110 h 125"/>
                <a:gd name="T54" fmla="*/ 7 w 49"/>
                <a:gd name="T55" fmla="*/ 113 h 125"/>
                <a:gd name="T56" fmla="*/ 4 w 49"/>
                <a:gd name="T57" fmla="*/ 116 h 125"/>
                <a:gd name="T58" fmla="*/ 14 w 49"/>
                <a:gd name="T59" fmla="*/ 121 h 125"/>
                <a:gd name="T60" fmla="*/ 24 w 49"/>
                <a:gd name="T61" fmla="*/ 124 h 125"/>
                <a:gd name="T62" fmla="*/ 31 w 49"/>
                <a:gd name="T63" fmla="*/ 123 h 125"/>
                <a:gd name="T64" fmla="*/ 35 w 49"/>
                <a:gd name="T65" fmla="*/ 123 h 125"/>
                <a:gd name="T66" fmla="*/ 39 w 49"/>
                <a:gd name="T67" fmla="*/ 120 h 125"/>
                <a:gd name="T68" fmla="*/ 43 w 49"/>
                <a:gd name="T69" fmla="*/ 118 h 125"/>
                <a:gd name="T70" fmla="*/ 45 w 49"/>
                <a:gd name="T71" fmla="*/ 114 h 125"/>
                <a:gd name="T72" fmla="*/ 45 w 49"/>
                <a:gd name="T73" fmla="*/ 111 h 125"/>
                <a:gd name="T74" fmla="*/ 45 w 49"/>
                <a:gd name="T75" fmla="*/ 106 h 125"/>
                <a:gd name="T76" fmla="*/ 45 w 49"/>
                <a:gd name="T77" fmla="*/ 102 h 125"/>
                <a:gd name="T78" fmla="*/ 44 w 49"/>
                <a:gd name="T79" fmla="*/ 96 h 125"/>
                <a:gd name="T80" fmla="*/ 42 w 49"/>
                <a:gd name="T81" fmla="*/ 87 h 125"/>
                <a:gd name="T82" fmla="*/ 35 w 49"/>
                <a:gd name="T83" fmla="*/ 46 h 1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5"/>
                <a:gd name="T128" fmla="*/ 49 w 49"/>
                <a:gd name="T129" fmla="*/ 125 h 1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5">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9"/>
                  </a:lnTo>
                  <a:lnTo>
                    <a:pt x="1" y="11"/>
                  </a:lnTo>
                  <a:lnTo>
                    <a:pt x="0" y="16"/>
                  </a:lnTo>
                  <a:lnTo>
                    <a:pt x="0" y="19"/>
                  </a:lnTo>
                  <a:lnTo>
                    <a:pt x="0" y="22"/>
                  </a:lnTo>
                  <a:lnTo>
                    <a:pt x="4" y="64"/>
                  </a:lnTo>
                  <a:lnTo>
                    <a:pt x="9" y="100"/>
                  </a:lnTo>
                  <a:lnTo>
                    <a:pt x="11" y="105"/>
                  </a:lnTo>
                  <a:lnTo>
                    <a:pt x="10" y="107"/>
                  </a:lnTo>
                  <a:lnTo>
                    <a:pt x="9" y="110"/>
                  </a:lnTo>
                  <a:lnTo>
                    <a:pt x="7" y="113"/>
                  </a:lnTo>
                  <a:lnTo>
                    <a:pt x="4" y="116"/>
                  </a:lnTo>
                  <a:lnTo>
                    <a:pt x="14" y="121"/>
                  </a:lnTo>
                  <a:lnTo>
                    <a:pt x="24" y="124"/>
                  </a:lnTo>
                  <a:lnTo>
                    <a:pt x="31" y="123"/>
                  </a:lnTo>
                  <a:lnTo>
                    <a:pt x="35" y="123"/>
                  </a:lnTo>
                  <a:lnTo>
                    <a:pt x="39" y="120"/>
                  </a:lnTo>
                  <a:lnTo>
                    <a:pt x="43" y="118"/>
                  </a:lnTo>
                  <a:lnTo>
                    <a:pt x="45" y="114"/>
                  </a:lnTo>
                  <a:lnTo>
                    <a:pt x="45" y="111"/>
                  </a:lnTo>
                  <a:lnTo>
                    <a:pt x="45" y="106"/>
                  </a:lnTo>
                  <a:lnTo>
                    <a:pt x="45" y="102"/>
                  </a:lnTo>
                  <a:lnTo>
                    <a:pt x="44" y="96"/>
                  </a:lnTo>
                  <a:lnTo>
                    <a:pt x="42" y="87"/>
                  </a:lnTo>
                  <a:lnTo>
                    <a:pt x="35" y="46"/>
                  </a:lnTo>
                </a:path>
              </a:pathLst>
            </a:custGeom>
            <a:solidFill>
              <a:srgbClr val="800000"/>
            </a:solidFill>
            <a:ln w="12700" cap="rnd">
              <a:solidFill>
                <a:srgbClr val="800000"/>
              </a:solidFill>
              <a:round/>
              <a:headEnd/>
              <a:tailEnd/>
            </a:ln>
          </p:spPr>
          <p:txBody>
            <a:bodyPr/>
            <a:lstStyle/>
            <a:p>
              <a:endParaRPr lang="en-US"/>
            </a:p>
          </p:txBody>
        </p:sp>
        <p:sp>
          <p:nvSpPr>
            <p:cNvPr id="160" name="Freeform 42"/>
            <p:cNvSpPr>
              <a:spLocks/>
            </p:cNvSpPr>
            <p:nvPr/>
          </p:nvSpPr>
          <p:spPr bwMode="auto">
            <a:xfrm>
              <a:off x="4869" y="1152"/>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161" name="Line 43"/>
            <p:cNvSpPr>
              <a:spLocks noChangeShapeType="1"/>
            </p:cNvSpPr>
            <p:nvPr/>
          </p:nvSpPr>
          <p:spPr bwMode="auto">
            <a:xfrm flipH="1">
              <a:off x="1430" y="1094"/>
              <a:ext cx="3746" cy="182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62" name="Freeform 44"/>
            <p:cNvSpPr>
              <a:spLocks/>
            </p:cNvSpPr>
            <p:nvPr/>
          </p:nvSpPr>
          <p:spPr bwMode="auto">
            <a:xfrm>
              <a:off x="1587" y="2753"/>
              <a:ext cx="195" cy="84"/>
            </a:xfrm>
            <a:custGeom>
              <a:avLst/>
              <a:gdLst>
                <a:gd name="T0" fmla="*/ 194 w 195"/>
                <a:gd name="T1" fmla="*/ 58 h 84"/>
                <a:gd name="T2" fmla="*/ 191 w 195"/>
                <a:gd name="T3" fmla="*/ 63 h 84"/>
                <a:gd name="T4" fmla="*/ 186 w 195"/>
                <a:gd name="T5" fmla="*/ 69 h 84"/>
                <a:gd name="T6" fmla="*/ 178 w 195"/>
                <a:gd name="T7" fmla="*/ 75 h 84"/>
                <a:gd name="T8" fmla="*/ 165 w 195"/>
                <a:gd name="T9" fmla="*/ 79 h 84"/>
                <a:gd name="T10" fmla="*/ 156 w 195"/>
                <a:gd name="T11" fmla="*/ 82 h 84"/>
                <a:gd name="T12" fmla="*/ 147 w 195"/>
                <a:gd name="T13" fmla="*/ 83 h 84"/>
                <a:gd name="T14" fmla="*/ 140 w 195"/>
                <a:gd name="T15" fmla="*/ 81 h 84"/>
                <a:gd name="T16" fmla="*/ 132 w 195"/>
                <a:gd name="T17" fmla="*/ 78 h 84"/>
                <a:gd name="T18" fmla="*/ 122 w 195"/>
                <a:gd name="T19" fmla="*/ 71 h 84"/>
                <a:gd name="T20" fmla="*/ 66 w 195"/>
                <a:gd name="T21" fmla="*/ 32 h 84"/>
                <a:gd name="T22" fmla="*/ 55 w 195"/>
                <a:gd name="T23" fmla="*/ 27 h 84"/>
                <a:gd name="T24" fmla="*/ 46 w 195"/>
                <a:gd name="T25" fmla="*/ 22 h 84"/>
                <a:gd name="T26" fmla="*/ 36 w 195"/>
                <a:gd name="T27" fmla="*/ 19 h 84"/>
                <a:gd name="T28" fmla="*/ 29 w 195"/>
                <a:gd name="T29" fmla="*/ 19 h 84"/>
                <a:gd name="T30" fmla="*/ 20 w 195"/>
                <a:gd name="T31" fmla="*/ 20 h 84"/>
                <a:gd name="T32" fmla="*/ 11 w 195"/>
                <a:gd name="T33" fmla="*/ 23 h 84"/>
                <a:gd name="T34" fmla="*/ 5 w 195"/>
                <a:gd name="T35" fmla="*/ 25 h 84"/>
                <a:gd name="T36" fmla="*/ 0 w 195"/>
                <a:gd name="T37" fmla="*/ 28 h 84"/>
                <a:gd name="T38" fmla="*/ 2 w 195"/>
                <a:gd name="T39" fmla="*/ 24 h 84"/>
                <a:gd name="T40" fmla="*/ 4 w 195"/>
                <a:gd name="T41" fmla="*/ 20 h 84"/>
                <a:gd name="T42" fmla="*/ 9 w 195"/>
                <a:gd name="T43" fmla="*/ 17 h 84"/>
                <a:gd name="T44" fmla="*/ 19 w 195"/>
                <a:gd name="T45" fmla="*/ 12 h 84"/>
                <a:gd name="T46" fmla="*/ 34 w 195"/>
                <a:gd name="T47" fmla="*/ 6 h 84"/>
                <a:gd name="T48" fmla="*/ 46 w 195"/>
                <a:gd name="T49" fmla="*/ 1 h 84"/>
                <a:gd name="T50" fmla="*/ 55 w 195"/>
                <a:gd name="T51" fmla="*/ 0 h 84"/>
                <a:gd name="T52" fmla="*/ 63 w 195"/>
                <a:gd name="T53" fmla="*/ 0 h 84"/>
                <a:gd name="T54" fmla="*/ 72 w 195"/>
                <a:gd name="T55" fmla="*/ 3 h 84"/>
                <a:gd name="T56" fmla="*/ 81 w 195"/>
                <a:gd name="T57" fmla="*/ 8 h 84"/>
                <a:gd name="T58" fmla="*/ 115 w 195"/>
                <a:gd name="T59" fmla="*/ 31 h 84"/>
                <a:gd name="T60" fmla="*/ 145 w 195"/>
                <a:gd name="T61" fmla="*/ 52 h 84"/>
                <a:gd name="T62" fmla="*/ 155 w 195"/>
                <a:gd name="T63" fmla="*/ 57 h 84"/>
                <a:gd name="T64" fmla="*/ 164 w 195"/>
                <a:gd name="T65" fmla="*/ 61 h 84"/>
                <a:gd name="T66" fmla="*/ 173 w 195"/>
                <a:gd name="T67" fmla="*/ 62 h 84"/>
                <a:gd name="T68" fmla="*/ 181 w 195"/>
                <a:gd name="T69" fmla="*/ 62 h 84"/>
                <a:gd name="T70" fmla="*/ 188 w 195"/>
                <a:gd name="T71" fmla="*/ 59 h 84"/>
                <a:gd name="T72" fmla="*/ 192 w 195"/>
                <a:gd name="T73" fmla="*/ 54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4"/>
                <a:gd name="T113" fmla="*/ 195 w 195"/>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4">
                  <a:moveTo>
                    <a:pt x="192" y="54"/>
                  </a:moveTo>
                  <a:lnTo>
                    <a:pt x="194" y="58"/>
                  </a:lnTo>
                  <a:lnTo>
                    <a:pt x="192" y="61"/>
                  </a:lnTo>
                  <a:lnTo>
                    <a:pt x="191" y="63"/>
                  </a:lnTo>
                  <a:lnTo>
                    <a:pt x="189" y="65"/>
                  </a:lnTo>
                  <a:lnTo>
                    <a:pt x="186" y="69"/>
                  </a:lnTo>
                  <a:lnTo>
                    <a:pt x="180" y="72"/>
                  </a:lnTo>
                  <a:lnTo>
                    <a:pt x="178" y="75"/>
                  </a:lnTo>
                  <a:lnTo>
                    <a:pt x="171" y="76"/>
                  </a:lnTo>
                  <a:lnTo>
                    <a:pt x="165" y="79"/>
                  </a:lnTo>
                  <a:lnTo>
                    <a:pt x="161" y="80"/>
                  </a:lnTo>
                  <a:lnTo>
                    <a:pt x="156" y="82"/>
                  </a:lnTo>
                  <a:lnTo>
                    <a:pt x="152" y="82"/>
                  </a:lnTo>
                  <a:lnTo>
                    <a:pt x="147" y="83"/>
                  </a:lnTo>
                  <a:lnTo>
                    <a:pt x="144" y="81"/>
                  </a:lnTo>
                  <a:lnTo>
                    <a:pt x="140" y="81"/>
                  </a:lnTo>
                  <a:lnTo>
                    <a:pt x="135" y="80"/>
                  </a:lnTo>
                  <a:lnTo>
                    <a:pt x="132" y="78"/>
                  </a:lnTo>
                  <a:lnTo>
                    <a:pt x="127" y="75"/>
                  </a:lnTo>
                  <a:lnTo>
                    <a:pt x="122" y="71"/>
                  </a:lnTo>
                  <a:lnTo>
                    <a:pt x="93" y="52"/>
                  </a:lnTo>
                  <a:lnTo>
                    <a:pt x="66" y="32"/>
                  </a:lnTo>
                  <a:lnTo>
                    <a:pt x="60" y="29"/>
                  </a:lnTo>
                  <a:lnTo>
                    <a:pt x="55" y="27"/>
                  </a:lnTo>
                  <a:lnTo>
                    <a:pt x="51" y="25"/>
                  </a:lnTo>
                  <a:lnTo>
                    <a:pt x="46" y="22"/>
                  </a:lnTo>
                  <a:lnTo>
                    <a:pt x="41" y="20"/>
                  </a:lnTo>
                  <a:lnTo>
                    <a:pt x="36" y="19"/>
                  </a:lnTo>
                  <a:lnTo>
                    <a:pt x="32" y="19"/>
                  </a:lnTo>
                  <a:lnTo>
                    <a:pt x="29" y="19"/>
                  </a:lnTo>
                  <a:lnTo>
                    <a:pt x="25" y="19"/>
                  </a:lnTo>
                  <a:lnTo>
                    <a:pt x="20" y="20"/>
                  </a:lnTo>
                  <a:lnTo>
                    <a:pt x="16" y="21"/>
                  </a:lnTo>
                  <a:lnTo>
                    <a:pt x="11" y="23"/>
                  </a:lnTo>
                  <a:lnTo>
                    <a:pt x="8" y="24"/>
                  </a:lnTo>
                  <a:lnTo>
                    <a:pt x="5" y="25"/>
                  </a:lnTo>
                  <a:lnTo>
                    <a:pt x="2" y="27"/>
                  </a:lnTo>
                  <a:lnTo>
                    <a:pt x="0" y="28"/>
                  </a:lnTo>
                  <a:lnTo>
                    <a:pt x="1" y="26"/>
                  </a:lnTo>
                  <a:lnTo>
                    <a:pt x="2" y="24"/>
                  </a:lnTo>
                  <a:lnTo>
                    <a:pt x="2" y="23"/>
                  </a:lnTo>
                  <a:lnTo>
                    <a:pt x="4" y="20"/>
                  </a:lnTo>
                  <a:lnTo>
                    <a:pt x="7" y="19"/>
                  </a:lnTo>
                  <a:lnTo>
                    <a:pt x="9" y="17"/>
                  </a:lnTo>
                  <a:lnTo>
                    <a:pt x="13" y="15"/>
                  </a:lnTo>
                  <a:lnTo>
                    <a:pt x="19" y="12"/>
                  </a:lnTo>
                  <a:lnTo>
                    <a:pt x="28" y="8"/>
                  </a:lnTo>
                  <a:lnTo>
                    <a:pt x="34" y="6"/>
                  </a:lnTo>
                  <a:lnTo>
                    <a:pt x="41" y="3"/>
                  </a:lnTo>
                  <a:lnTo>
                    <a:pt x="46" y="1"/>
                  </a:lnTo>
                  <a:lnTo>
                    <a:pt x="51" y="0"/>
                  </a:lnTo>
                  <a:lnTo>
                    <a:pt x="55" y="0"/>
                  </a:lnTo>
                  <a:lnTo>
                    <a:pt x="59" y="0"/>
                  </a:lnTo>
                  <a:lnTo>
                    <a:pt x="63" y="0"/>
                  </a:lnTo>
                  <a:lnTo>
                    <a:pt x="67" y="1"/>
                  </a:lnTo>
                  <a:lnTo>
                    <a:pt x="72" y="3"/>
                  </a:lnTo>
                  <a:lnTo>
                    <a:pt x="76" y="6"/>
                  </a:lnTo>
                  <a:lnTo>
                    <a:pt x="81" y="8"/>
                  </a:lnTo>
                  <a:lnTo>
                    <a:pt x="86" y="12"/>
                  </a:lnTo>
                  <a:lnTo>
                    <a:pt x="115" y="31"/>
                  </a:lnTo>
                  <a:lnTo>
                    <a:pt x="138" y="48"/>
                  </a:lnTo>
                  <a:lnTo>
                    <a:pt x="145" y="52"/>
                  </a:lnTo>
                  <a:lnTo>
                    <a:pt x="150" y="55"/>
                  </a:lnTo>
                  <a:lnTo>
                    <a:pt x="155" y="57"/>
                  </a:lnTo>
                  <a:lnTo>
                    <a:pt x="159" y="59"/>
                  </a:lnTo>
                  <a:lnTo>
                    <a:pt x="164" y="61"/>
                  </a:lnTo>
                  <a:lnTo>
                    <a:pt x="168" y="61"/>
                  </a:lnTo>
                  <a:lnTo>
                    <a:pt x="173" y="62"/>
                  </a:lnTo>
                  <a:lnTo>
                    <a:pt x="177" y="62"/>
                  </a:lnTo>
                  <a:lnTo>
                    <a:pt x="181" y="62"/>
                  </a:lnTo>
                  <a:lnTo>
                    <a:pt x="185" y="60"/>
                  </a:lnTo>
                  <a:lnTo>
                    <a:pt x="188" y="59"/>
                  </a:lnTo>
                  <a:lnTo>
                    <a:pt x="191" y="57"/>
                  </a:lnTo>
                  <a:lnTo>
                    <a:pt x="192" y="54"/>
                  </a:lnTo>
                </a:path>
              </a:pathLst>
            </a:custGeom>
            <a:solidFill>
              <a:srgbClr val="FF0000"/>
            </a:solidFill>
            <a:ln w="12700" cap="rnd">
              <a:solidFill>
                <a:srgbClr val="FF0000"/>
              </a:solidFill>
              <a:round/>
              <a:headEnd/>
              <a:tailEnd/>
            </a:ln>
          </p:spPr>
          <p:txBody>
            <a:bodyPr/>
            <a:lstStyle/>
            <a:p>
              <a:endParaRPr lang="en-US"/>
            </a:p>
          </p:txBody>
        </p:sp>
        <p:sp>
          <p:nvSpPr>
            <p:cNvPr id="163" name="Freeform 45"/>
            <p:cNvSpPr>
              <a:spLocks/>
            </p:cNvSpPr>
            <p:nvPr/>
          </p:nvSpPr>
          <p:spPr bwMode="auto">
            <a:xfrm>
              <a:off x="1436" y="2826"/>
              <a:ext cx="195" cy="87"/>
            </a:xfrm>
            <a:custGeom>
              <a:avLst/>
              <a:gdLst>
                <a:gd name="T0" fmla="*/ 192 w 195"/>
                <a:gd name="T1" fmla="*/ 60 h 87"/>
                <a:gd name="T2" fmla="*/ 188 w 195"/>
                <a:gd name="T3" fmla="*/ 66 h 87"/>
                <a:gd name="T4" fmla="*/ 182 w 195"/>
                <a:gd name="T5" fmla="*/ 72 h 87"/>
                <a:gd name="T6" fmla="*/ 175 w 195"/>
                <a:gd name="T7" fmla="*/ 77 h 87"/>
                <a:gd name="T8" fmla="*/ 164 w 195"/>
                <a:gd name="T9" fmla="*/ 83 h 87"/>
                <a:gd name="T10" fmla="*/ 155 w 195"/>
                <a:gd name="T11" fmla="*/ 85 h 87"/>
                <a:gd name="T12" fmla="*/ 147 w 195"/>
                <a:gd name="T13" fmla="*/ 86 h 87"/>
                <a:gd name="T14" fmla="*/ 139 w 195"/>
                <a:gd name="T15" fmla="*/ 84 h 87"/>
                <a:gd name="T16" fmla="*/ 131 w 195"/>
                <a:gd name="T17" fmla="*/ 81 h 87"/>
                <a:gd name="T18" fmla="*/ 120 w 195"/>
                <a:gd name="T19" fmla="*/ 74 h 87"/>
                <a:gd name="T20" fmla="*/ 66 w 195"/>
                <a:gd name="T21" fmla="*/ 35 h 87"/>
                <a:gd name="T22" fmla="*/ 55 w 195"/>
                <a:gd name="T23" fmla="*/ 28 h 87"/>
                <a:gd name="T24" fmla="*/ 46 w 195"/>
                <a:gd name="T25" fmla="*/ 24 h 87"/>
                <a:gd name="T26" fmla="*/ 37 w 195"/>
                <a:gd name="T27" fmla="*/ 21 h 87"/>
                <a:gd name="T28" fmla="*/ 29 w 195"/>
                <a:gd name="T29" fmla="*/ 21 h 87"/>
                <a:gd name="T30" fmla="*/ 21 w 195"/>
                <a:gd name="T31" fmla="*/ 21 h 87"/>
                <a:gd name="T32" fmla="*/ 12 w 195"/>
                <a:gd name="T33" fmla="*/ 24 h 87"/>
                <a:gd name="T34" fmla="*/ 5 w 195"/>
                <a:gd name="T35" fmla="*/ 27 h 87"/>
                <a:gd name="T36" fmla="*/ 0 w 195"/>
                <a:gd name="T37" fmla="*/ 30 h 87"/>
                <a:gd name="T38" fmla="*/ 1 w 195"/>
                <a:gd name="T39" fmla="*/ 26 h 87"/>
                <a:gd name="T40" fmla="*/ 5 w 195"/>
                <a:gd name="T41" fmla="*/ 22 h 87"/>
                <a:gd name="T42" fmla="*/ 9 w 195"/>
                <a:gd name="T43" fmla="*/ 18 h 87"/>
                <a:gd name="T44" fmla="*/ 21 w 195"/>
                <a:gd name="T45" fmla="*/ 13 h 87"/>
                <a:gd name="T46" fmla="*/ 35 w 195"/>
                <a:gd name="T47" fmla="*/ 6 h 87"/>
                <a:gd name="T48" fmla="*/ 47 w 195"/>
                <a:gd name="T49" fmla="*/ 1 h 87"/>
                <a:gd name="T50" fmla="*/ 55 w 195"/>
                <a:gd name="T51" fmla="*/ 0 h 87"/>
                <a:gd name="T52" fmla="*/ 63 w 195"/>
                <a:gd name="T53" fmla="*/ 1 h 87"/>
                <a:gd name="T54" fmla="*/ 71 w 195"/>
                <a:gd name="T55" fmla="*/ 3 h 87"/>
                <a:gd name="T56" fmla="*/ 80 w 195"/>
                <a:gd name="T57" fmla="*/ 9 h 87"/>
                <a:gd name="T58" fmla="*/ 114 w 195"/>
                <a:gd name="T59" fmla="*/ 32 h 87"/>
                <a:gd name="T60" fmla="*/ 144 w 195"/>
                <a:gd name="T61" fmla="*/ 55 h 87"/>
                <a:gd name="T62" fmla="*/ 154 w 195"/>
                <a:gd name="T63" fmla="*/ 60 h 87"/>
                <a:gd name="T64" fmla="*/ 162 w 195"/>
                <a:gd name="T65" fmla="*/ 63 h 87"/>
                <a:gd name="T66" fmla="*/ 171 w 195"/>
                <a:gd name="T67" fmla="*/ 64 h 87"/>
                <a:gd name="T68" fmla="*/ 179 w 195"/>
                <a:gd name="T69" fmla="*/ 64 h 87"/>
                <a:gd name="T70" fmla="*/ 187 w 195"/>
                <a:gd name="T71" fmla="*/ 61 h 87"/>
                <a:gd name="T72" fmla="*/ 194 w 195"/>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FF0000"/>
            </a:solidFill>
            <a:ln w="12700" cap="rnd">
              <a:solidFill>
                <a:srgbClr val="FF0000"/>
              </a:solidFill>
              <a:round/>
              <a:headEnd/>
              <a:tailEnd/>
            </a:ln>
          </p:spPr>
          <p:txBody>
            <a:bodyPr/>
            <a:lstStyle/>
            <a:p>
              <a:endParaRPr lang="en-US"/>
            </a:p>
          </p:txBody>
        </p:sp>
        <p:sp>
          <p:nvSpPr>
            <p:cNvPr id="164" name="Freeform 46"/>
            <p:cNvSpPr>
              <a:spLocks/>
            </p:cNvSpPr>
            <p:nvPr/>
          </p:nvSpPr>
          <p:spPr bwMode="auto">
            <a:xfrm>
              <a:off x="1886" y="2607"/>
              <a:ext cx="192" cy="81"/>
            </a:xfrm>
            <a:custGeom>
              <a:avLst/>
              <a:gdLst>
                <a:gd name="T0" fmla="*/ 191 w 192"/>
                <a:gd name="T1" fmla="*/ 56 h 81"/>
                <a:gd name="T2" fmla="*/ 188 w 192"/>
                <a:gd name="T3" fmla="*/ 61 h 81"/>
                <a:gd name="T4" fmla="*/ 183 w 192"/>
                <a:gd name="T5" fmla="*/ 66 h 81"/>
                <a:gd name="T6" fmla="*/ 175 w 192"/>
                <a:gd name="T7" fmla="*/ 72 h 81"/>
                <a:gd name="T8" fmla="*/ 163 w 192"/>
                <a:gd name="T9" fmla="*/ 76 h 81"/>
                <a:gd name="T10" fmla="*/ 153 w 192"/>
                <a:gd name="T11" fmla="*/ 79 h 81"/>
                <a:gd name="T12" fmla="*/ 145 w 192"/>
                <a:gd name="T13" fmla="*/ 80 h 81"/>
                <a:gd name="T14" fmla="*/ 138 w 192"/>
                <a:gd name="T15" fmla="*/ 78 h 81"/>
                <a:gd name="T16" fmla="*/ 130 w 192"/>
                <a:gd name="T17" fmla="*/ 75 h 81"/>
                <a:gd name="T18" fmla="*/ 120 w 192"/>
                <a:gd name="T19" fmla="*/ 69 h 81"/>
                <a:gd name="T20" fmla="*/ 65 w 192"/>
                <a:gd name="T21" fmla="*/ 31 h 81"/>
                <a:gd name="T22" fmla="*/ 54 w 192"/>
                <a:gd name="T23" fmla="*/ 26 h 81"/>
                <a:gd name="T24" fmla="*/ 45 w 192"/>
                <a:gd name="T25" fmla="*/ 21 h 81"/>
                <a:gd name="T26" fmla="*/ 36 w 192"/>
                <a:gd name="T27" fmla="*/ 19 h 81"/>
                <a:gd name="T28" fmla="*/ 28 w 192"/>
                <a:gd name="T29" fmla="*/ 18 h 81"/>
                <a:gd name="T30" fmla="*/ 20 w 192"/>
                <a:gd name="T31" fmla="*/ 19 h 81"/>
                <a:gd name="T32" fmla="*/ 11 w 192"/>
                <a:gd name="T33" fmla="*/ 22 h 81"/>
                <a:gd name="T34" fmla="*/ 5 w 192"/>
                <a:gd name="T35" fmla="*/ 24 h 81"/>
                <a:gd name="T36" fmla="*/ 0 w 192"/>
                <a:gd name="T37" fmla="*/ 27 h 81"/>
                <a:gd name="T38" fmla="*/ 2 w 192"/>
                <a:gd name="T39" fmla="*/ 23 h 81"/>
                <a:gd name="T40" fmla="*/ 4 w 192"/>
                <a:gd name="T41" fmla="*/ 20 h 81"/>
                <a:gd name="T42" fmla="*/ 9 w 192"/>
                <a:gd name="T43" fmla="*/ 16 h 81"/>
                <a:gd name="T44" fmla="*/ 19 w 192"/>
                <a:gd name="T45" fmla="*/ 11 h 81"/>
                <a:gd name="T46" fmla="*/ 34 w 192"/>
                <a:gd name="T47" fmla="*/ 5 h 81"/>
                <a:gd name="T48" fmla="*/ 45 w 192"/>
                <a:gd name="T49" fmla="*/ 1 h 81"/>
                <a:gd name="T50" fmla="*/ 54 w 192"/>
                <a:gd name="T51" fmla="*/ 0 h 81"/>
                <a:gd name="T52" fmla="*/ 62 w 192"/>
                <a:gd name="T53" fmla="*/ 0 h 81"/>
                <a:gd name="T54" fmla="*/ 71 w 192"/>
                <a:gd name="T55" fmla="*/ 3 h 81"/>
                <a:gd name="T56" fmla="*/ 80 w 192"/>
                <a:gd name="T57" fmla="*/ 8 h 81"/>
                <a:gd name="T58" fmla="*/ 113 w 192"/>
                <a:gd name="T59" fmla="*/ 30 h 81"/>
                <a:gd name="T60" fmla="*/ 143 w 192"/>
                <a:gd name="T61" fmla="*/ 50 h 81"/>
                <a:gd name="T62" fmla="*/ 152 w 192"/>
                <a:gd name="T63" fmla="*/ 55 h 81"/>
                <a:gd name="T64" fmla="*/ 161 w 192"/>
                <a:gd name="T65" fmla="*/ 58 h 81"/>
                <a:gd name="T66" fmla="*/ 170 w 192"/>
                <a:gd name="T67" fmla="*/ 59 h 81"/>
                <a:gd name="T68" fmla="*/ 178 w 192"/>
                <a:gd name="T69" fmla="*/ 59 h 81"/>
                <a:gd name="T70" fmla="*/ 185 w 192"/>
                <a:gd name="T71" fmla="*/ 57 h 81"/>
                <a:gd name="T72" fmla="*/ 189 w 192"/>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1"/>
                <a:gd name="T113" fmla="*/ 192 w 192"/>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1">
                  <a:moveTo>
                    <a:pt x="189" y="52"/>
                  </a:moveTo>
                  <a:lnTo>
                    <a:pt x="191" y="56"/>
                  </a:lnTo>
                  <a:lnTo>
                    <a:pt x="189" y="58"/>
                  </a:lnTo>
                  <a:lnTo>
                    <a:pt x="188" y="61"/>
                  </a:lnTo>
                  <a:lnTo>
                    <a:pt x="186" y="63"/>
                  </a:lnTo>
                  <a:lnTo>
                    <a:pt x="183" y="66"/>
                  </a:lnTo>
                  <a:lnTo>
                    <a:pt x="177" y="69"/>
                  </a:lnTo>
                  <a:lnTo>
                    <a:pt x="175" y="72"/>
                  </a:lnTo>
                  <a:lnTo>
                    <a:pt x="169" y="74"/>
                  </a:lnTo>
                  <a:lnTo>
                    <a:pt x="163" y="76"/>
                  </a:lnTo>
                  <a:lnTo>
                    <a:pt x="158" y="77"/>
                  </a:lnTo>
                  <a:lnTo>
                    <a:pt x="153" y="79"/>
                  </a:lnTo>
                  <a:lnTo>
                    <a:pt x="150" y="79"/>
                  </a:lnTo>
                  <a:lnTo>
                    <a:pt x="145" y="80"/>
                  </a:lnTo>
                  <a:lnTo>
                    <a:pt x="142" y="78"/>
                  </a:lnTo>
                  <a:lnTo>
                    <a:pt x="138" y="78"/>
                  </a:lnTo>
                  <a:lnTo>
                    <a:pt x="133" y="77"/>
                  </a:lnTo>
                  <a:lnTo>
                    <a:pt x="130" y="75"/>
                  </a:lnTo>
                  <a:lnTo>
                    <a:pt x="125" y="72"/>
                  </a:lnTo>
                  <a:lnTo>
                    <a:pt x="120" y="69"/>
                  </a:lnTo>
                  <a:lnTo>
                    <a:pt x="92" y="50"/>
                  </a:lnTo>
                  <a:lnTo>
                    <a:pt x="65" y="31"/>
                  </a:lnTo>
                  <a:lnTo>
                    <a:pt x="59" y="28"/>
                  </a:lnTo>
                  <a:lnTo>
                    <a:pt x="54"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0"/>
                  </a:lnTo>
                  <a:lnTo>
                    <a:pt x="136" y="46"/>
                  </a:lnTo>
                  <a:lnTo>
                    <a:pt x="143" y="50"/>
                  </a:lnTo>
                  <a:lnTo>
                    <a:pt x="148" y="53"/>
                  </a:lnTo>
                  <a:lnTo>
                    <a:pt x="152" y="55"/>
                  </a:lnTo>
                  <a:lnTo>
                    <a:pt x="156" y="57"/>
                  </a:lnTo>
                  <a:lnTo>
                    <a:pt x="161" y="58"/>
                  </a:lnTo>
                  <a:lnTo>
                    <a:pt x="165" y="59"/>
                  </a:lnTo>
                  <a:lnTo>
                    <a:pt x="170" y="59"/>
                  </a:lnTo>
                  <a:lnTo>
                    <a:pt x="174" y="59"/>
                  </a:lnTo>
                  <a:lnTo>
                    <a:pt x="178" y="59"/>
                  </a:lnTo>
                  <a:lnTo>
                    <a:pt x="182" y="58"/>
                  </a:lnTo>
                  <a:lnTo>
                    <a:pt x="185" y="57"/>
                  </a:lnTo>
                  <a:lnTo>
                    <a:pt x="188" y="55"/>
                  </a:lnTo>
                  <a:lnTo>
                    <a:pt x="189" y="52"/>
                  </a:lnTo>
                </a:path>
              </a:pathLst>
            </a:custGeom>
            <a:solidFill>
              <a:srgbClr val="FF0000"/>
            </a:solidFill>
            <a:ln w="12700" cap="rnd">
              <a:solidFill>
                <a:srgbClr val="FF0000"/>
              </a:solidFill>
              <a:round/>
              <a:headEnd/>
              <a:tailEnd/>
            </a:ln>
          </p:spPr>
          <p:txBody>
            <a:bodyPr/>
            <a:lstStyle/>
            <a:p>
              <a:endParaRPr lang="en-US"/>
            </a:p>
          </p:txBody>
        </p:sp>
        <p:sp>
          <p:nvSpPr>
            <p:cNvPr id="165" name="Freeform 47"/>
            <p:cNvSpPr>
              <a:spLocks/>
            </p:cNvSpPr>
            <p:nvPr/>
          </p:nvSpPr>
          <p:spPr bwMode="auto">
            <a:xfrm>
              <a:off x="1734" y="2686"/>
              <a:ext cx="195" cy="81"/>
            </a:xfrm>
            <a:custGeom>
              <a:avLst/>
              <a:gdLst>
                <a:gd name="T0" fmla="*/ 192 w 195"/>
                <a:gd name="T1" fmla="*/ 56 h 81"/>
                <a:gd name="T2" fmla="*/ 188 w 195"/>
                <a:gd name="T3" fmla="*/ 61 h 81"/>
                <a:gd name="T4" fmla="*/ 182 w 195"/>
                <a:gd name="T5" fmla="*/ 67 h 81"/>
                <a:gd name="T6" fmla="*/ 175 w 195"/>
                <a:gd name="T7" fmla="*/ 72 h 81"/>
                <a:gd name="T8" fmla="*/ 164 w 195"/>
                <a:gd name="T9" fmla="*/ 77 h 81"/>
                <a:gd name="T10" fmla="*/ 155 w 195"/>
                <a:gd name="T11" fmla="*/ 79 h 81"/>
                <a:gd name="T12" fmla="*/ 147 w 195"/>
                <a:gd name="T13" fmla="*/ 80 h 81"/>
                <a:gd name="T14" fmla="*/ 139 w 195"/>
                <a:gd name="T15" fmla="*/ 78 h 81"/>
                <a:gd name="T16" fmla="*/ 131 w 195"/>
                <a:gd name="T17" fmla="*/ 75 h 81"/>
                <a:gd name="T18" fmla="*/ 120 w 195"/>
                <a:gd name="T19" fmla="*/ 69 h 81"/>
                <a:gd name="T20" fmla="*/ 66 w 195"/>
                <a:gd name="T21" fmla="*/ 32 h 81"/>
                <a:gd name="T22" fmla="*/ 55 w 195"/>
                <a:gd name="T23" fmla="*/ 26 h 81"/>
                <a:gd name="T24" fmla="*/ 46 w 195"/>
                <a:gd name="T25" fmla="*/ 22 h 81"/>
                <a:gd name="T26" fmla="*/ 37 w 195"/>
                <a:gd name="T27" fmla="*/ 19 h 81"/>
                <a:gd name="T28" fmla="*/ 29 w 195"/>
                <a:gd name="T29" fmla="*/ 19 h 81"/>
                <a:gd name="T30" fmla="*/ 21 w 195"/>
                <a:gd name="T31" fmla="*/ 20 h 81"/>
                <a:gd name="T32" fmla="*/ 12 w 195"/>
                <a:gd name="T33" fmla="*/ 22 h 81"/>
                <a:gd name="T34" fmla="*/ 5 w 195"/>
                <a:gd name="T35" fmla="*/ 25 h 81"/>
                <a:gd name="T36" fmla="*/ 0 w 195"/>
                <a:gd name="T37" fmla="*/ 28 h 81"/>
                <a:gd name="T38" fmla="*/ 1 w 195"/>
                <a:gd name="T39" fmla="*/ 25 h 81"/>
                <a:gd name="T40" fmla="*/ 5 w 195"/>
                <a:gd name="T41" fmla="*/ 20 h 81"/>
                <a:gd name="T42" fmla="*/ 9 w 195"/>
                <a:gd name="T43" fmla="*/ 17 h 81"/>
                <a:gd name="T44" fmla="*/ 21 w 195"/>
                <a:gd name="T45" fmla="*/ 12 h 81"/>
                <a:gd name="T46" fmla="*/ 35 w 195"/>
                <a:gd name="T47" fmla="*/ 5 h 81"/>
                <a:gd name="T48" fmla="*/ 47 w 195"/>
                <a:gd name="T49" fmla="*/ 1 h 81"/>
                <a:gd name="T50" fmla="*/ 55 w 195"/>
                <a:gd name="T51" fmla="*/ 0 h 81"/>
                <a:gd name="T52" fmla="*/ 63 w 195"/>
                <a:gd name="T53" fmla="*/ 1 h 81"/>
                <a:gd name="T54" fmla="*/ 71 w 195"/>
                <a:gd name="T55" fmla="*/ 3 h 81"/>
                <a:gd name="T56" fmla="*/ 80 w 195"/>
                <a:gd name="T57" fmla="*/ 8 h 81"/>
                <a:gd name="T58" fmla="*/ 114 w 195"/>
                <a:gd name="T59" fmla="*/ 30 h 81"/>
                <a:gd name="T60" fmla="*/ 144 w 195"/>
                <a:gd name="T61" fmla="*/ 51 h 81"/>
                <a:gd name="T62" fmla="*/ 154 w 195"/>
                <a:gd name="T63" fmla="*/ 56 h 81"/>
                <a:gd name="T64" fmla="*/ 162 w 195"/>
                <a:gd name="T65" fmla="*/ 59 h 81"/>
                <a:gd name="T66" fmla="*/ 171 w 195"/>
                <a:gd name="T67" fmla="*/ 60 h 81"/>
                <a:gd name="T68" fmla="*/ 179 w 195"/>
                <a:gd name="T69" fmla="*/ 59 h 81"/>
                <a:gd name="T70" fmla="*/ 187 w 195"/>
                <a:gd name="T71" fmla="*/ 57 h 81"/>
                <a:gd name="T72" fmla="*/ 194 w 195"/>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1"/>
                <a:gd name="T113" fmla="*/ 195 w 19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1">
                  <a:moveTo>
                    <a:pt x="194" y="53"/>
                  </a:moveTo>
                  <a:lnTo>
                    <a:pt x="192" y="56"/>
                  </a:lnTo>
                  <a:lnTo>
                    <a:pt x="190" y="58"/>
                  </a:lnTo>
                  <a:lnTo>
                    <a:pt x="188" y="61"/>
                  </a:lnTo>
                  <a:lnTo>
                    <a:pt x="185" y="64"/>
                  </a:lnTo>
                  <a:lnTo>
                    <a:pt x="182" y="67"/>
                  </a:lnTo>
                  <a:lnTo>
                    <a:pt x="179" y="69"/>
                  </a:lnTo>
                  <a:lnTo>
                    <a:pt x="175" y="72"/>
                  </a:lnTo>
                  <a:lnTo>
                    <a:pt x="169" y="75"/>
                  </a:lnTo>
                  <a:lnTo>
                    <a:pt x="164" y="77"/>
                  </a:lnTo>
                  <a:lnTo>
                    <a:pt x="159" y="78"/>
                  </a:lnTo>
                  <a:lnTo>
                    <a:pt x="155" y="79"/>
                  </a:lnTo>
                  <a:lnTo>
                    <a:pt x="151" y="79"/>
                  </a:lnTo>
                  <a:lnTo>
                    <a:pt x="147" y="80"/>
                  </a:lnTo>
                  <a:lnTo>
                    <a:pt x="143" y="79"/>
                  </a:lnTo>
                  <a:lnTo>
                    <a:pt x="139" y="78"/>
                  </a:lnTo>
                  <a:lnTo>
                    <a:pt x="135" y="77"/>
                  </a:lnTo>
                  <a:lnTo>
                    <a:pt x="131" y="75"/>
                  </a:lnTo>
                  <a:lnTo>
                    <a:pt x="125" y="73"/>
                  </a:lnTo>
                  <a:lnTo>
                    <a:pt x="120" y="69"/>
                  </a:lnTo>
                  <a:lnTo>
                    <a:pt x="93" y="51"/>
                  </a:lnTo>
                  <a:lnTo>
                    <a:pt x="66" y="32"/>
                  </a:lnTo>
                  <a:lnTo>
                    <a:pt x="60" y="29"/>
                  </a:lnTo>
                  <a:lnTo>
                    <a:pt x="55" y="26"/>
                  </a:lnTo>
                  <a:lnTo>
                    <a:pt x="51" y="24"/>
                  </a:lnTo>
                  <a:lnTo>
                    <a:pt x="46" y="22"/>
                  </a:lnTo>
                  <a:lnTo>
                    <a:pt x="41" y="20"/>
                  </a:lnTo>
                  <a:lnTo>
                    <a:pt x="37" y="19"/>
                  </a:lnTo>
                  <a:lnTo>
                    <a:pt x="33" y="19"/>
                  </a:lnTo>
                  <a:lnTo>
                    <a:pt x="29" y="19"/>
                  </a:lnTo>
                  <a:lnTo>
                    <a:pt x="24" y="19"/>
                  </a:lnTo>
                  <a:lnTo>
                    <a:pt x="21" y="20"/>
                  </a:lnTo>
                  <a:lnTo>
                    <a:pt x="17" y="21"/>
                  </a:lnTo>
                  <a:lnTo>
                    <a:pt x="12" y="22"/>
                  </a:lnTo>
                  <a:lnTo>
                    <a:pt x="9" y="23"/>
                  </a:lnTo>
                  <a:lnTo>
                    <a:pt x="5" y="25"/>
                  </a:lnTo>
                  <a:lnTo>
                    <a:pt x="3" y="26"/>
                  </a:lnTo>
                  <a:lnTo>
                    <a:pt x="0" y="28"/>
                  </a:lnTo>
                  <a:lnTo>
                    <a:pt x="1" y="26"/>
                  </a:lnTo>
                  <a:lnTo>
                    <a:pt x="1" y="25"/>
                  </a:lnTo>
                  <a:lnTo>
                    <a:pt x="3" y="22"/>
                  </a:lnTo>
                  <a:lnTo>
                    <a:pt x="5" y="20"/>
                  </a:lnTo>
                  <a:lnTo>
                    <a:pt x="7" y="19"/>
                  </a:lnTo>
                  <a:lnTo>
                    <a:pt x="9" y="17"/>
                  </a:lnTo>
                  <a:lnTo>
                    <a:pt x="14" y="15"/>
                  </a:lnTo>
                  <a:lnTo>
                    <a:pt x="21" y="12"/>
                  </a:lnTo>
                  <a:lnTo>
                    <a:pt x="28" y="8"/>
                  </a:lnTo>
                  <a:lnTo>
                    <a:pt x="35" y="5"/>
                  </a:lnTo>
                  <a:lnTo>
                    <a:pt x="42" y="3"/>
                  </a:lnTo>
                  <a:lnTo>
                    <a:pt x="47" y="1"/>
                  </a:lnTo>
                  <a:lnTo>
                    <a:pt x="51" y="0"/>
                  </a:lnTo>
                  <a:lnTo>
                    <a:pt x="55" y="0"/>
                  </a:lnTo>
                  <a:lnTo>
                    <a:pt x="59" y="0"/>
                  </a:lnTo>
                  <a:lnTo>
                    <a:pt x="63" y="1"/>
                  </a:lnTo>
                  <a:lnTo>
                    <a:pt x="67" y="2"/>
                  </a:lnTo>
                  <a:lnTo>
                    <a:pt x="71" y="3"/>
                  </a:lnTo>
                  <a:lnTo>
                    <a:pt x="76" y="6"/>
                  </a:lnTo>
                  <a:lnTo>
                    <a:pt x="80" y="8"/>
                  </a:lnTo>
                  <a:lnTo>
                    <a:pt x="86" y="12"/>
                  </a:lnTo>
                  <a:lnTo>
                    <a:pt x="114" y="30"/>
                  </a:lnTo>
                  <a:lnTo>
                    <a:pt x="138" y="47"/>
                  </a:lnTo>
                  <a:lnTo>
                    <a:pt x="144" y="51"/>
                  </a:lnTo>
                  <a:lnTo>
                    <a:pt x="149" y="54"/>
                  </a:lnTo>
                  <a:lnTo>
                    <a:pt x="154" y="56"/>
                  </a:lnTo>
                  <a:lnTo>
                    <a:pt x="158" y="57"/>
                  </a:lnTo>
                  <a:lnTo>
                    <a:pt x="162" y="59"/>
                  </a:lnTo>
                  <a:lnTo>
                    <a:pt x="167" y="59"/>
                  </a:lnTo>
                  <a:lnTo>
                    <a:pt x="171" y="60"/>
                  </a:lnTo>
                  <a:lnTo>
                    <a:pt x="176" y="59"/>
                  </a:lnTo>
                  <a:lnTo>
                    <a:pt x="179" y="59"/>
                  </a:lnTo>
                  <a:lnTo>
                    <a:pt x="183" y="58"/>
                  </a:lnTo>
                  <a:lnTo>
                    <a:pt x="187" y="57"/>
                  </a:lnTo>
                  <a:lnTo>
                    <a:pt x="189" y="55"/>
                  </a:lnTo>
                  <a:lnTo>
                    <a:pt x="194" y="53"/>
                  </a:lnTo>
                </a:path>
              </a:pathLst>
            </a:custGeom>
            <a:solidFill>
              <a:srgbClr val="FF0000"/>
            </a:solidFill>
            <a:ln w="12700" cap="rnd">
              <a:solidFill>
                <a:srgbClr val="FF0000"/>
              </a:solidFill>
              <a:round/>
              <a:headEnd/>
              <a:tailEnd/>
            </a:ln>
          </p:spPr>
          <p:txBody>
            <a:bodyPr/>
            <a:lstStyle/>
            <a:p>
              <a:endParaRPr lang="en-US"/>
            </a:p>
          </p:txBody>
        </p:sp>
        <p:sp>
          <p:nvSpPr>
            <p:cNvPr id="166" name="Freeform 48"/>
            <p:cNvSpPr>
              <a:spLocks/>
            </p:cNvSpPr>
            <p:nvPr/>
          </p:nvSpPr>
          <p:spPr bwMode="auto">
            <a:xfrm>
              <a:off x="2185" y="2458"/>
              <a:ext cx="191" cy="86"/>
            </a:xfrm>
            <a:custGeom>
              <a:avLst/>
              <a:gdLst>
                <a:gd name="T0" fmla="*/ 190 w 191"/>
                <a:gd name="T1" fmla="*/ 59 h 86"/>
                <a:gd name="T2" fmla="*/ 187 w 191"/>
                <a:gd name="T3" fmla="*/ 65 h 86"/>
                <a:gd name="T4" fmla="*/ 182 w 191"/>
                <a:gd name="T5" fmla="*/ 70 h 86"/>
                <a:gd name="T6" fmla="*/ 174 w 191"/>
                <a:gd name="T7" fmla="*/ 76 h 86"/>
                <a:gd name="T8" fmla="*/ 162 w 191"/>
                <a:gd name="T9" fmla="*/ 81 h 86"/>
                <a:gd name="T10" fmla="*/ 152 w 191"/>
                <a:gd name="T11" fmla="*/ 84 h 86"/>
                <a:gd name="T12" fmla="*/ 144 w 191"/>
                <a:gd name="T13" fmla="*/ 85 h 86"/>
                <a:gd name="T14" fmla="*/ 137 w 191"/>
                <a:gd name="T15" fmla="*/ 83 h 86"/>
                <a:gd name="T16" fmla="*/ 129 w 191"/>
                <a:gd name="T17" fmla="*/ 80 h 86"/>
                <a:gd name="T18" fmla="*/ 120 w 191"/>
                <a:gd name="T19" fmla="*/ 73 h 86"/>
                <a:gd name="T20" fmla="*/ 64 w 191"/>
                <a:gd name="T21" fmla="*/ 33 h 86"/>
                <a:gd name="T22" fmla="*/ 54 w 191"/>
                <a:gd name="T23" fmla="*/ 28 h 86"/>
                <a:gd name="T24" fmla="*/ 45 w 191"/>
                <a:gd name="T25" fmla="*/ 23 h 86"/>
                <a:gd name="T26" fmla="*/ 36 w 191"/>
                <a:gd name="T27" fmla="*/ 20 h 86"/>
                <a:gd name="T28" fmla="*/ 28 w 191"/>
                <a:gd name="T29" fmla="*/ 19 h 86"/>
                <a:gd name="T30" fmla="*/ 20 w 191"/>
                <a:gd name="T31" fmla="*/ 20 h 86"/>
                <a:gd name="T32" fmla="*/ 11 w 191"/>
                <a:gd name="T33" fmla="*/ 23 h 86"/>
                <a:gd name="T34" fmla="*/ 5 w 191"/>
                <a:gd name="T35" fmla="*/ 25 h 86"/>
                <a:gd name="T36" fmla="*/ 0 w 191"/>
                <a:gd name="T37" fmla="*/ 29 h 86"/>
                <a:gd name="T38" fmla="*/ 2 w 191"/>
                <a:gd name="T39" fmla="*/ 25 h 86"/>
                <a:gd name="T40" fmla="*/ 4 w 191"/>
                <a:gd name="T41" fmla="*/ 21 h 86"/>
                <a:gd name="T42" fmla="*/ 9 w 191"/>
                <a:gd name="T43" fmla="*/ 18 h 86"/>
                <a:gd name="T44" fmla="*/ 19 w 191"/>
                <a:gd name="T45" fmla="*/ 12 h 86"/>
                <a:gd name="T46" fmla="*/ 34 w 191"/>
                <a:gd name="T47" fmla="*/ 6 h 86"/>
                <a:gd name="T48" fmla="*/ 45 w 191"/>
                <a:gd name="T49" fmla="*/ 1 h 86"/>
                <a:gd name="T50" fmla="*/ 54 w 191"/>
                <a:gd name="T51" fmla="*/ 0 h 86"/>
                <a:gd name="T52" fmla="*/ 62 w 191"/>
                <a:gd name="T53" fmla="*/ 0 h 86"/>
                <a:gd name="T54" fmla="*/ 70 w 191"/>
                <a:gd name="T55" fmla="*/ 3 h 86"/>
                <a:gd name="T56" fmla="*/ 79 w 191"/>
                <a:gd name="T57" fmla="*/ 9 h 86"/>
                <a:gd name="T58" fmla="*/ 112 w 191"/>
                <a:gd name="T59" fmla="*/ 32 h 86"/>
                <a:gd name="T60" fmla="*/ 142 w 191"/>
                <a:gd name="T61" fmla="*/ 54 h 86"/>
                <a:gd name="T62" fmla="*/ 151 w 191"/>
                <a:gd name="T63" fmla="*/ 58 h 86"/>
                <a:gd name="T64" fmla="*/ 160 w 191"/>
                <a:gd name="T65" fmla="*/ 62 h 86"/>
                <a:gd name="T66" fmla="*/ 169 w 191"/>
                <a:gd name="T67" fmla="*/ 63 h 86"/>
                <a:gd name="T68" fmla="*/ 177 w 191"/>
                <a:gd name="T69" fmla="*/ 63 h 86"/>
                <a:gd name="T70" fmla="*/ 184 w 191"/>
                <a:gd name="T71" fmla="*/ 60 h 86"/>
                <a:gd name="T72" fmla="*/ 188 w 191"/>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86"/>
                <a:gd name="T113" fmla="*/ 191 w 191"/>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86">
                  <a:moveTo>
                    <a:pt x="188" y="55"/>
                  </a:moveTo>
                  <a:lnTo>
                    <a:pt x="190" y="59"/>
                  </a:lnTo>
                  <a:lnTo>
                    <a:pt x="188" y="62"/>
                  </a:lnTo>
                  <a:lnTo>
                    <a:pt x="187" y="65"/>
                  </a:lnTo>
                  <a:lnTo>
                    <a:pt x="185" y="67"/>
                  </a:lnTo>
                  <a:lnTo>
                    <a:pt x="182" y="70"/>
                  </a:lnTo>
                  <a:lnTo>
                    <a:pt x="176" y="74"/>
                  </a:lnTo>
                  <a:lnTo>
                    <a:pt x="174" y="76"/>
                  </a:lnTo>
                  <a:lnTo>
                    <a:pt x="168" y="78"/>
                  </a:lnTo>
                  <a:lnTo>
                    <a:pt x="162" y="81"/>
                  </a:lnTo>
                  <a:lnTo>
                    <a:pt x="157" y="82"/>
                  </a:lnTo>
                  <a:lnTo>
                    <a:pt x="152" y="84"/>
                  </a:lnTo>
                  <a:lnTo>
                    <a:pt x="149" y="84"/>
                  </a:lnTo>
                  <a:lnTo>
                    <a:pt x="144" y="85"/>
                  </a:lnTo>
                  <a:lnTo>
                    <a:pt x="141" y="83"/>
                  </a:lnTo>
                  <a:lnTo>
                    <a:pt x="137" y="83"/>
                  </a:lnTo>
                  <a:lnTo>
                    <a:pt x="132" y="82"/>
                  </a:lnTo>
                  <a:lnTo>
                    <a:pt x="129" y="80"/>
                  </a:lnTo>
                  <a:lnTo>
                    <a:pt x="125" y="77"/>
                  </a:lnTo>
                  <a:lnTo>
                    <a:pt x="120" y="73"/>
                  </a:lnTo>
                  <a:lnTo>
                    <a:pt x="91" y="53"/>
                  </a:lnTo>
                  <a:lnTo>
                    <a:pt x="64"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0" y="3"/>
                  </a:lnTo>
                  <a:lnTo>
                    <a:pt x="74" y="6"/>
                  </a:lnTo>
                  <a:lnTo>
                    <a:pt x="79" y="9"/>
                  </a:lnTo>
                  <a:lnTo>
                    <a:pt x="84" y="12"/>
                  </a:lnTo>
                  <a:lnTo>
                    <a:pt x="112" y="32"/>
                  </a:lnTo>
                  <a:lnTo>
                    <a:pt x="135" y="49"/>
                  </a:lnTo>
                  <a:lnTo>
                    <a:pt x="142" y="54"/>
                  </a:lnTo>
                  <a:lnTo>
                    <a:pt x="147" y="56"/>
                  </a:lnTo>
                  <a:lnTo>
                    <a:pt x="151" y="58"/>
                  </a:lnTo>
                  <a:lnTo>
                    <a:pt x="155" y="60"/>
                  </a:lnTo>
                  <a:lnTo>
                    <a:pt x="160" y="62"/>
                  </a:lnTo>
                  <a:lnTo>
                    <a:pt x="164" y="63"/>
                  </a:lnTo>
                  <a:lnTo>
                    <a:pt x="169" y="63"/>
                  </a:lnTo>
                  <a:lnTo>
                    <a:pt x="173" y="63"/>
                  </a:lnTo>
                  <a:lnTo>
                    <a:pt x="177" y="63"/>
                  </a:lnTo>
                  <a:lnTo>
                    <a:pt x="181" y="61"/>
                  </a:lnTo>
                  <a:lnTo>
                    <a:pt x="184" y="60"/>
                  </a:lnTo>
                  <a:lnTo>
                    <a:pt x="187" y="58"/>
                  </a:lnTo>
                  <a:lnTo>
                    <a:pt x="188" y="55"/>
                  </a:lnTo>
                </a:path>
              </a:pathLst>
            </a:custGeom>
            <a:solidFill>
              <a:srgbClr val="FF0000"/>
            </a:solidFill>
            <a:ln w="12700" cap="rnd">
              <a:solidFill>
                <a:srgbClr val="FF0000"/>
              </a:solidFill>
              <a:round/>
              <a:headEnd/>
              <a:tailEnd/>
            </a:ln>
          </p:spPr>
          <p:txBody>
            <a:bodyPr/>
            <a:lstStyle/>
            <a:p>
              <a:endParaRPr lang="en-US"/>
            </a:p>
          </p:txBody>
        </p:sp>
        <p:sp>
          <p:nvSpPr>
            <p:cNvPr id="167" name="Freeform 49"/>
            <p:cNvSpPr>
              <a:spLocks/>
            </p:cNvSpPr>
            <p:nvPr/>
          </p:nvSpPr>
          <p:spPr bwMode="auto">
            <a:xfrm>
              <a:off x="2032" y="2534"/>
              <a:ext cx="196" cy="85"/>
            </a:xfrm>
            <a:custGeom>
              <a:avLst/>
              <a:gdLst>
                <a:gd name="T0" fmla="*/ 193 w 196"/>
                <a:gd name="T1" fmla="*/ 59 h 85"/>
                <a:gd name="T2" fmla="*/ 189 w 196"/>
                <a:gd name="T3" fmla="*/ 64 h 85"/>
                <a:gd name="T4" fmla="*/ 183 w 196"/>
                <a:gd name="T5" fmla="*/ 70 h 85"/>
                <a:gd name="T6" fmla="*/ 176 w 196"/>
                <a:gd name="T7" fmla="*/ 76 h 85"/>
                <a:gd name="T8" fmla="*/ 165 w 196"/>
                <a:gd name="T9" fmla="*/ 81 h 85"/>
                <a:gd name="T10" fmla="*/ 156 w 196"/>
                <a:gd name="T11" fmla="*/ 83 h 85"/>
                <a:gd name="T12" fmla="*/ 147 w 196"/>
                <a:gd name="T13" fmla="*/ 84 h 85"/>
                <a:gd name="T14" fmla="*/ 139 w 196"/>
                <a:gd name="T15" fmla="*/ 82 h 85"/>
                <a:gd name="T16" fmla="*/ 131 w 196"/>
                <a:gd name="T17" fmla="*/ 79 h 85"/>
                <a:gd name="T18" fmla="*/ 121 w 196"/>
                <a:gd name="T19" fmla="*/ 73 h 85"/>
                <a:gd name="T20" fmla="*/ 66 w 196"/>
                <a:gd name="T21" fmla="*/ 34 h 85"/>
                <a:gd name="T22" fmla="*/ 56 w 196"/>
                <a:gd name="T23" fmla="*/ 28 h 85"/>
                <a:gd name="T24" fmla="*/ 47 w 196"/>
                <a:gd name="T25" fmla="*/ 23 h 85"/>
                <a:gd name="T26" fmla="*/ 37 w 196"/>
                <a:gd name="T27" fmla="*/ 20 h 85"/>
                <a:gd name="T28" fmla="*/ 29 w 196"/>
                <a:gd name="T29" fmla="*/ 20 h 85"/>
                <a:gd name="T30" fmla="*/ 21 w 196"/>
                <a:gd name="T31" fmla="*/ 21 h 85"/>
                <a:gd name="T32" fmla="*/ 12 w 196"/>
                <a:gd name="T33" fmla="*/ 23 h 85"/>
                <a:gd name="T34" fmla="*/ 5 w 196"/>
                <a:gd name="T35" fmla="*/ 26 h 85"/>
                <a:gd name="T36" fmla="*/ 0 w 196"/>
                <a:gd name="T37" fmla="*/ 29 h 85"/>
                <a:gd name="T38" fmla="*/ 1 w 196"/>
                <a:gd name="T39" fmla="*/ 26 h 85"/>
                <a:gd name="T40" fmla="*/ 5 w 196"/>
                <a:gd name="T41" fmla="*/ 21 h 85"/>
                <a:gd name="T42" fmla="*/ 9 w 196"/>
                <a:gd name="T43" fmla="*/ 18 h 85"/>
                <a:gd name="T44" fmla="*/ 21 w 196"/>
                <a:gd name="T45" fmla="*/ 13 h 85"/>
                <a:gd name="T46" fmla="*/ 35 w 196"/>
                <a:gd name="T47" fmla="*/ 6 h 85"/>
                <a:gd name="T48" fmla="*/ 47 w 196"/>
                <a:gd name="T49" fmla="*/ 1 h 85"/>
                <a:gd name="T50" fmla="*/ 55 w 196"/>
                <a:gd name="T51" fmla="*/ 0 h 85"/>
                <a:gd name="T52" fmla="*/ 63 w 196"/>
                <a:gd name="T53" fmla="*/ 1 h 85"/>
                <a:gd name="T54" fmla="*/ 71 w 196"/>
                <a:gd name="T55" fmla="*/ 3 h 85"/>
                <a:gd name="T56" fmla="*/ 81 w 196"/>
                <a:gd name="T57" fmla="*/ 9 h 85"/>
                <a:gd name="T58" fmla="*/ 114 w 196"/>
                <a:gd name="T59" fmla="*/ 31 h 85"/>
                <a:gd name="T60" fmla="*/ 145 w 196"/>
                <a:gd name="T61" fmla="*/ 53 h 85"/>
                <a:gd name="T62" fmla="*/ 154 w 196"/>
                <a:gd name="T63" fmla="*/ 59 h 85"/>
                <a:gd name="T64" fmla="*/ 163 w 196"/>
                <a:gd name="T65" fmla="*/ 62 h 85"/>
                <a:gd name="T66" fmla="*/ 172 w 196"/>
                <a:gd name="T67" fmla="*/ 63 h 85"/>
                <a:gd name="T68" fmla="*/ 180 w 196"/>
                <a:gd name="T69" fmla="*/ 62 h 85"/>
                <a:gd name="T70" fmla="*/ 188 w 196"/>
                <a:gd name="T71" fmla="*/ 60 h 85"/>
                <a:gd name="T72" fmla="*/ 195 w 196"/>
                <a:gd name="T73" fmla="*/ 56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5"/>
                <a:gd name="T113" fmla="*/ 196 w 196"/>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5">
                  <a:moveTo>
                    <a:pt x="195" y="56"/>
                  </a:moveTo>
                  <a:lnTo>
                    <a:pt x="193" y="59"/>
                  </a:lnTo>
                  <a:lnTo>
                    <a:pt x="191" y="61"/>
                  </a:lnTo>
                  <a:lnTo>
                    <a:pt x="189" y="64"/>
                  </a:lnTo>
                  <a:lnTo>
                    <a:pt x="186" y="67"/>
                  </a:lnTo>
                  <a:lnTo>
                    <a:pt x="183" y="70"/>
                  </a:lnTo>
                  <a:lnTo>
                    <a:pt x="180" y="73"/>
                  </a:lnTo>
                  <a:lnTo>
                    <a:pt x="176" y="76"/>
                  </a:lnTo>
                  <a:lnTo>
                    <a:pt x="170" y="78"/>
                  </a:lnTo>
                  <a:lnTo>
                    <a:pt x="165" y="81"/>
                  </a:lnTo>
                  <a:lnTo>
                    <a:pt x="160" y="82"/>
                  </a:lnTo>
                  <a:lnTo>
                    <a:pt x="156" y="83"/>
                  </a:lnTo>
                  <a:lnTo>
                    <a:pt x="152" y="83"/>
                  </a:lnTo>
                  <a:lnTo>
                    <a:pt x="147" y="84"/>
                  </a:lnTo>
                  <a:lnTo>
                    <a:pt x="144" y="83"/>
                  </a:lnTo>
                  <a:lnTo>
                    <a:pt x="139" y="82"/>
                  </a:lnTo>
                  <a:lnTo>
                    <a:pt x="136" y="81"/>
                  </a:lnTo>
                  <a:lnTo>
                    <a:pt x="131" y="79"/>
                  </a:lnTo>
                  <a:lnTo>
                    <a:pt x="126" y="77"/>
                  </a:lnTo>
                  <a:lnTo>
                    <a:pt x="121" y="73"/>
                  </a:lnTo>
                  <a:lnTo>
                    <a:pt x="94" y="53"/>
                  </a:lnTo>
                  <a:lnTo>
                    <a:pt x="66" y="34"/>
                  </a:lnTo>
                  <a:lnTo>
                    <a:pt x="60" y="30"/>
                  </a:lnTo>
                  <a:lnTo>
                    <a:pt x="56" y="28"/>
                  </a:lnTo>
                  <a:lnTo>
                    <a:pt x="51" y="25"/>
                  </a:lnTo>
                  <a:lnTo>
                    <a:pt x="47" y="23"/>
                  </a:lnTo>
                  <a:lnTo>
                    <a:pt x="41" y="21"/>
                  </a:lnTo>
                  <a:lnTo>
                    <a:pt x="37" y="20"/>
                  </a:lnTo>
                  <a:lnTo>
                    <a:pt x="33" y="20"/>
                  </a:lnTo>
                  <a:lnTo>
                    <a:pt x="29" y="20"/>
                  </a:lnTo>
                  <a:lnTo>
                    <a:pt x="24" y="20"/>
                  </a:lnTo>
                  <a:lnTo>
                    <a:pt x="21" y="21"/>
                  </a:lnTo>
                  <a:lnTo>
                    <a:pt x="17" y="22"/>
                  </a:lnTo>
                  <a:lnTo>
                    <a:pt x="12" y="23"/>
                  </a:lnTo>
                  <a:lnTo>
                    <a:pt x="9" y="24"/>
                  </a:lnTo>
                  <a:lnTo>
                    <a:pt x="5" y="26"/>
                  </a:lnTo>
                  <a:lnTo>
                    <a:pt x="3" y="27"/>
                  </a:lnTo>
                  <a:lnTo>
                    <a:pt x="0" y="29"/>
                  </a:lnTo>
                  <a:lnTo>
                    <a:pt x="1" y="27"/>
                  </a:lnTo>
                  <a:lnTo>
                    <a:pt x="1" y="26"/>
                  </a:lnTo>
                  <a:lnTo>
                    <a:pt x="3" y="23"/>
                  </a:lnTo>
                  <a:lnTo>
                    <a:pt x="5" y="21"/>
                  </a:lnTo>
                  <a:lnTo>
                    <a:pt x="7" y="20"/>
                  </a:lnTo>
                  <a:lnTo>
                    <a:pt x="9" y="18"/>
                  </a:lnTo>
                  <a:lnTo>
                    <a:pt x="14" y="15"/>
                  </a:lnTo>
                  <a:lnTo>
                    <a:pt x="21" y="13"/>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9"/>
                  </a:lnTo>
                  <a:lnTo>
                    <a:pt x="159" y="60"/>
                  </a:lnTo>
                  <a:lnTo>
                    <a:pt x="163" y="62"/>
                  </a:lnTo>
                  <a:lnTo>
                    <a:pt x="168" y="62"/>
                  </a:lnTo>
                  <a:lnTo>
                    <a:pt x="172" y="63"/>
                  </a:lnTo>
                  <a:lnTo>
                    <a:pt x="177" y="62"/>
                  </a:lnTo>
                  <a:lnTo>
                    <a:pt x="180" y="62"/>
                  </a:lnTo>
                  <a:lnTo>
                    <a:pt x="184" y="61"/>
                  </a:lnTo>
                  <a:lnTo>
                    <a:pt x="188" y="60"/>
                  </a:lnTo>
                  <a:lnTo>
                    <a:pt x="190" y="58"/>
                  </a:lnTo>
                  <a:lnTo>
                    <a:pt x="195" y="56"/>
                  </a:lnTo>
                </a:path>
              </a:pathLst>
            </a:custGeom>
            <a:solidFill>
              <a:srgbClr val="FF0000"/>
            </a:solidFill>
            <a:ln w="12700" cap="rnd">
              <a:solidFill>
                <a:srgbClr val="FF0000"/>
              </a:solidFill>
              <a:round/>
              <a:headEnd/>
              <a:tailEnd/>
            </a:ln>
          </p:spPr>
          <p:txBody>
            <a:bodyPr/>
            <a:lstStyle/>
            <a:p>
              <a:endParaRPr lang="en-US"/>
            </a:p>
          </p:txBody>
        </p:sp>
        <p:sp>
          <p:nvSpPr>
            <p:cNvPr id="168" name="Freeform 50"/>
            <p:cNvSpPr>
              <a:spLocks/>
            </p:cNvSpPr>
            <p:nvPr/>
          </p:nvSpPr>
          <p:spPr bwMode="auto">
            <a:xfrm>
              <a:off x="2484" y="2311"/>
              <a:ext cx="193" cy="87"/>
            </a:xfrm>
            <a:custGeom>
              <a:avLst/>
              <a:gdLst>
                <a:gd name="T0" fmla="*/ 192 w 193"/>
                <a:gd name="T1" fmla="*/ 60 h 87"/>
                <a:gd name="T2" fmla="*/ 189 w 193"/>
                <a:gd name="T3" fmla="*/ 65 h 87"/>
                <a:gd name="T4" fmla="*/ 184 w 193"/>
                <a:gd name="T5" fmla="*/ 71 h 87"/>
                <a:gd name="T6" fmla="*/ 176 w 193"/>
                <a:gd name="T7" fmla="*/ 77 h 87"/>
                <a:gd name="T8" fmla="*/ 164 w 193"/>
                <a:gd name="T9" fmla="*/ 82 h 87"/>
                <a:gd name="T10" fmla="*/ 154 w 193"/>
                <a:gd name="T11" fmla="*/ 85 h 87"/>
                <a:gd name="T12" fmla="*/ 146 w 193"/>
                <a:gd name="T13" fmla="*/ 86 h 87"/>
                <a:gd name="T14" fmla="*/ 138 w 193"/>
                <a:gd name="T15" fmla="*/ 84 h 87"/>
                <a:gd name="T16" fmla="*/ 130 w 193"/>
                <a:gd name="T17" fmla="*/ 81 h 87"/>
                <a:gd name="T18" fmla="*/ 121 w 193"/>
                <a:gd name="T19" fmla="*/ 74 h 87"/>
                <a:gd name="T20" fmla="*/ 65 w 193"/>
                <a:gd name="T21" fmla="*/ 34 h 87"/>
                <a:gd name="T22" fmla="*/ 55 w 193"/>
                <a:gd name="T23" fmla="*/ 28 h 87"/>
                <a:gd name="T24" fmla="*/ 45 w 193"/>
                <a:gd name="T25" fmla="*/ 23 h 87"/>
                <a:gd name="T26" fmla="*/ 36 w 193"/>
                <a:gd name="T27" fmla="*/ 20 h 87"/>
                <a:gd name="T28" fmla="*/ 28 w 193"/>
                <a:gd name="T29" fmla="*/ 20 h 87"/>
                <a:gd name="T30" fmla="*/ 20 w 193"/>
                <a:gd name="T31" fmla="*/ 21 h 87"/>
                <a:gd name="T32" fmla="*/ 11 w 193"/>
                <a:gd name="T33" fmla="*/ 24 h 87"/>
                <a:gd name="T34" fmla="*/ 5 w 193"/>
                <a:gd name="T35" fmla="*/ 25 h 87"/>
                <a:gd name="T36" fmla="*/ 0 w 193"/>
                <a:gd name="T37" fmla="*/ 29 h 87"/>
                <a:gd name="T38" fmla="*/ 2 w 193"/>
                <a:gd name="T39" fmla="*/ 25 h 87"/>
                <a:gd name="T40" fmla="*/ 4 w 193"/>
                <a:gd name="T41" fmla="*/ 21 h 87"/>
                <a:gd name="T42" fmla="*/ 9 w 193"/>
                <a:gd name="T43" fmla="*/ 18 h 87"/>
                <a:gd name="T44" fmla="*/ 19 w 193"/>
                <a:gd name="T45" fmla="*/ 12 h 87"/>
                <a:gd name="T46" fmla="*/ 34 w 193"/>
                <a:gd name="T47" fmla="*/ 6 h 87"/>
                <a:gd name="T48" fmla="*/ 46 w 193"/>
                <a:gd name="T49" fmla="*/ 1 h 87"/>
                <a:gd name="T50" fmla="*/ 55 w 193"/>
                <a:gd name="T51" fmla="*/ 0 h 87"/>
                <a:gd name="T52" fmla="*/ 62 w 193"/>
                <a:gd name="T53" fmla="*/ 0 h 87"/>
                <a:gd name="T54" fmla="*/ 71 w 193"/>
                <a:gd name="T55" fmla="*/ 3 h 87"/>
                <a:gd name="T56" fmla="*/ 80 w 193"/>
                <a:gd name="T57" fmla="*/ 9 h 87"/>
                <a:gd name="T58" fmla="*/ 113 w 193"/>
                <a:gd name="T59" fmla="*/ 33 h 87"/>
                <a:gd name="T60" fmla="*/ 144 w 193"/>
                <a:gd name="T61" fmla="*/ 54 h 87"/>
                <a:gd name="T62" fmla="*/ 153 w 193"/>
                <a:gd name="T63" fmla="*/ 59 h 87"/>
                <a:gd name="T64" fmla="*/ 162 w 193"/>
                <a:gd name="T65" fmla="*/ 63 h 87"/>
                <a:gd name="T66" fmla="*/ 171 w 193"/>
                <a:gd name="T67" fmla="*/ 64 h 87"/>
                <a:gd name="T68" fmla="*/ 179 w 193"/>
                <a:gd name="T69" fmla="*/ 64 h 87"/>
                <a:gd name="T70" fmla="*/ 186 w 193"/>
                <a:gd name="T71" fmla="*/ 61 h 87"/>
                <a:gd name="T72" fmla="*/ 190 w 193"/>
                <a:gd name="T73" fmla="*/ 56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7"/>
                <a:gd name="T113" fmla="*/ 193 w 193"/>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7">
                  <a:moveTo>
                    <a:pt x="190" y="56"/>
                  </a:moveTo>
                  <a:lnTo>
                    <a:pt x="192" y="60"/>
                  </a:lnTo>
                  <a:lnTo>
                    <a:pt x="190" y="63"/>
                  </a:lnTo>
                  <a:lnTo>
                    <a:pt x="189" y="65"/>
                  </a:lnTo>
                  <a:lnTo>
                    <a:pt x="187" y="68"/>
                  </a:lnTo>
                  <a:lnTo>
                    <a:pt x="184" y="71"/>
                  </a:lnTo>
                  <a:lnTo>
                    <a:pt x="178" y="74"/>
                  </a:lnTo>
                  <a:lnTo>
                    <a:pt x="176" y="77"/>
                  </a:lnTo>
                  <a:lnTo>
                    <a:pt x="170" y="79"/>
                  </a:lnTo>
                  <a:lnTo>
                    <a:pt x="164" y="82"/>
                  </a:lnTo>
                  <a:lnTo>
                    <a:pt x="159" y="83"/>
                  </a:lnTo>
                  <a:lnTo>
                    <a:pt x="154" y="85"/>
                  </a:lnTo>
                  <a:lnTo>
                    <a:pt x="150" y="85"/>
                  </a:lnTo>
                  <a:lnTo>
                    <a:pt x="146" y="86"/>
                  </a:lnTo>
                  <a:lnTo>
                    <a:pt x="142" y="84"/>
                  </a:lnTo>
                  <a:lnTo>
                    <a:pt x="138" y="84"/>
                  </a:lnTo>
                  <a:lnTo>
                    <a:pt x="134" y="83"/>
                  </a:lnTo>
                  <a:lnTo>
                    <a:pt x="130" y="81"/>
                  </a:lnTo>
                  <a:lnTo>
                    <a:pt x="126" y="78"/>
                  </a:lnTo>
                  <a:lnTo>
                    <a:pt x="121" y="74"/>
                  </a:lnTo>
                  <a:lnTo>
                    <a:pt x="92" y="54"/>
                  </a:lnTo>
                  <a:lnTo>
                    <a:pt x="65" y="34"/>
                  </a:lnTo>
                  <a:lnTo>
                    <a:pt x="60" y="30"/>
                  </a:lnTo>
                  <a:lnTo>
                    <a:pt x="55" y="28"/>
                  </a:lnTo>
                  <a:lnTo>
                    <a:pt x="50" y="25"/>
                  </a:lnTo>
                  <a:lnTo>
                    <a:pt x="45" y="23"/>
                  </a:lnTo>
                  <a:lnTo>
                    <a:pt x="41" y="21"/>
                  </a:lnTo>
                  <a:lnTo>
                    <a:pt x="36" y="20"/>
                  </a:lnTo>
                  <a:lnTo>
                    <a:pt x="31" y="20"/>
                  </a:lnTo>
                  <a:lnTo>
                    <a:pt x="28" y="20"/>
                  </a:lnTo>
                  <a:lnTo>
                    <a:pt x="24" y="20"/>
                  </a:lnTo>
                  <a:lnTo>
                    <a:pt x="20" y="21"/>
                  </a:lnTo>
                  <a:lnTo>
                    <a:pt x="16" y="22"/>
                  </a:lnTo>
                  <a:lnTo>
                    <a:pt x="11" y="24"/>
                  </a:lnTo>
                  <a:lnTo>
                    <a:pt x="8" y="24"/>
                  </a:lnTo>
                  <a:lnTo>
                    <a:pt x="5" y="25"/>
                  </a:lnTo>
                  <a:lnTo>
                    <a:pt x="2" y="28"/>
                  </a:lnTo>
                  <a:lnTo>
                    <a:pt x="0" y="29"/>
                  </a:lnTo>
                  <a:lnTo>
                    <a:pt x="1" y="27"/>
                  </a:lnTo>
                  <a:lnTo>
                    <a:pt x="2" y="25"/>
                  </a:lnTo>
                  <a:lnTo>
                    <a:pt x="2" y="24"/>
                  </a:lnTo>
                  <a:lnTo>
                    <a:pt x="4" y="21"/>
                  </a:lnTo>
                  <a:lnTo>
                    <a:pt x="7" y="20"/>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3"/>
                  </a:lnTo>
                  <a:lnTo>
                    <a:pt x="137" y="50"/>
                  </a:lnTo>
                  <a:lnTo>
                    <a:pt x="144" y="54"/>
                  </a:lnTo>
                  <a:lnTo>
                    <a:pt x="148" y="57"/>
                  </a:lnTo>
                  <a:lnTo>
                    <a:pt x="153" y="59"/>
                  </a:lnTo>
                  <a:lnTo>
                    <a:pt x="157" y="61"/>
                  </a:lnTo>
                  <a:lnTo>
                    <a:pt x="162" y="63"/>
                  </a:lnTo>
                  <a:lnTo>
                    <a:pt x="166" y="63"/>
                  </a:lnTo>
                  <a:lnTo>
                    <a:pt x="171" y="64"/>
                  </a:lnTo>
                  <a:lnTo>
                    <a:pt x="175" y="64"/>
                  </a:lnTo>
                  <a:lnTo>
                    <a:pt x="179" y="64"/>
                  </a:lnTo>
                  <a:lnTo>
                    <a:pt x="183" y="62"/>
                  </a:lnTo>
                  <a:lnTo>
                    <a:pt x="186" y="61"/>
                  </a:lnTo>
                  <a:lnTo>
                    <a:pt x="189" y="59"/>
                  </a:lnTo>
                  <a:lnTo>
                    <a:pt x="190" y="56"/>
                  </a:lnTo>
                </a:path>
              </a:pathLst>
            </a:custGeom>
            <a:solidFill>
              <a:srgbClr val="FF0000"/>
            </a:solidFill>
            <a:ln w="12700" cap="rnd">
              <a:solidFill>
                <a:srgbClr val="FF0000"/>
              </a:solidFill>
              <a:round/>
              <a:headEnd/>
              <a:tailEnd/>
            </a:ln>
          </p:spPr>
          <p:txBody>
            <a:bodyPr/>
            <a:lstStyle/>
            <a:p>
              <a:endParaRPr lang="en-US"/>
            </a:p>
          </p:txBody>
        </p:sp>
        <p:sp>
          <p:nvSpPr>
            <p:cNvPr id="169" name="Freeform 51"/>
            <p:cNvSpPr>
              <a:spLocks/>
            </p:cNvSpPr>
            <p:nvPr/>
          </p:nvSpPr>
          <p:spPr bwMode="auto">
            <a:xfrm>
              <a:off x="2331" y="2386"/>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170" name="Freeform 52"/>
            <p:cNvSpPr>
              <a:spLocks/>
            </p:cNvSpPr>
            <p:nvPr/>
          </p:nvSpPr>
          <p:spPr bwMode="auto">
            <a:xfrm>
              <a:off x="2781" y="2167"/>
              <a:ext cx="196" cy="82"/>
            </a:xfrm>
            <a:custGeom>
              <a:avLst/>
              <a:gdLst>
                <a:gd name="T0" fmla="*/ 195 w 196"/>
                <a:gd name="T1" fmla="*/ 57 h 82"/>
                <a:gd name="T2" fmla="*/ 192 w 196"/>
                <a:gd name="T3" fmla="*/ 61 h 82"/>
                <a:gd name="T4" fmla="*/ 187 w 196"/>
                <a:gd name="T5" fmla="*/ 67 h 82"/>
                <a:gd name="T6" fmla="*/ 179 w 196"/>
                <a:gd name="T7" fmla="*/ 73 h 82"/>
                <a:gd name="T8" fmla="*/ 166 w 196"/>
                <a:gd name="T9" fmla="*/ 77 h 82"/>
                <a:gd name="T10" fmla="*/ 156 w 196"/>
                <a:gd name="T11" fmla="*/ 80 h 82"/>
                <a:gd name="T12" fmla="*/ 148 w 196"/>
                <a:gd name="T13" fmla="*/ 81 h 82"/>
                <a:gd name="T14" fmla="*/ 140 w 196"/>
                <a:gd name="T15" fmla="*/ 79 h 82"/>
                <a:gd name="T16" fmla="*/ 132 w 196"/>
                <a:gd name="T17" fmla="*/ 76 h 82"/>
                <a:gd name="T18" fmla="*/ 123 w 196"/>
                <a:gd name="T19" fmla="*/ 70 h 82"/>
                <a:gd name="T20" fmla="*/ 66 w 196"/>
                <a:gd name="T21" fmla="*/ 32 h 82"/>
                <a:gd name="T22" fmla="*/ 56 w 196"/>
                <a:gd name="T23" fmla="*/ 26 h 82"/>
                <a:gd name="T24" fmla="*/ 46 w 196"/>
                <a:gd name="T25" fmla="*/ 22 h 82"/>
                <a:gd name="T26" fmla="*/ 37 w 196"/>
                <a:gd name="T27" fmla="*/ 19 h 82"/>
                <a:gd name="T28" fmla="*/ 29 w 196"/>
                <a:gd name="T29" fmla="*/ 19 h 82"/>
                <a:gd name="T30" fmla="*/ 21 w 196"/>
                <a:gd name="T31" fmla="*/ 19 h 82"/>
                <a:gd name="T32" fmla="*/ 11 w 196"/>
                <a:gd name="T33" fmla="*/ 22 h 82"/>
                <a:gd name="T34" fmla="*/ 5 w 196"/>
                <a:gd name="T35" fmla="*/ 24 h 82"/>
                <a:gd name="T36" fmla="*/ 0 w 196"/>
                <a:gd name="T37" fmla="*/ 28 h 82"/>
                <a:gd name="T38" fmla="*/ 2 w 196"/>
                <a:gd name="T39" fmla="*/ 23 h 82"/>
                <a:gd name="T40" fmla="*/ 4 w 196"/>
                <a:gd name="T41" fmla="*/ 20 h 82"/>
                <a:gd name="T42" fmla="*/ 9 w 196"/>
                <a:gd name="T43" fmla="*/ 17 h 82"/>
                <a:gd name="T44" fmla="*/ 20 w 196"/>
                <a:gd name="T45" fmla="*/ 11 h 82"/>
                <a:gd name="T46" fmla="*/ 34 w 196"/>
                <a:gd name="T47" fmla="*/ 5 h 82"/>
                <a:gd name="T48" fmla="*/ 46 w 196"/>
                <a:gd name="T49" fmla="*/ 1 h 82"/>
                <a:gd name="T50" fmla="*/ 56 w 196"/>
                <a:gd name="T51" fmla="*/ 0 h 82"/>
                <a:gd name="T52" fmla="*/ 63 w 196"/>
                <a:gd name="T53" fmla="*/ 0 h 82"/>
                <a:gd name="T54" fmla="*/ 72 w 196"/>
                <a:gd name="T55" fmla="*/ 3 h 82"/>
                <a:gd name="T56" fmla="*/ 81 w 196"/>
                <a:gd name="T57" fmla="*/ 8 h 82"/>
                <a:gd name="T58" fmla="*/ 115 w 196"/>
                <a:gd name="T59" fmla="*/ 31 h 82"/>
                <a:gd name="T60" fmla="*/ 146 w 196"/>
                <a:gd name="T61" fmla="*/ 51 h 82"/>
                <a:gd name="T62" fmla="*/ 155 w 196"/>
                <a:gd name="T63" fmla="*/ 56 h 82"/>
                <a:gd name="T64" fmla="*/ 165 w 196"/>
                <a:gd name="T65" fmla="*/ 59 h 82"/>
                <a:gd name="T66" fmla="*/ 173 w 196"/>
                <a:gd name="T67" fmla="*/ 60 h 82"/>
                <a:gd name="T68" fmla="*/ 182 w 196"/>
                <a:gd name="T69" fmla="*/ 60 h 82"/>
                <a:gd name="T70" fmla="*/ 189 w 196"/>
                <a:gd name="T71" fmla="*/ 57 h 82"/>
                <a:gd name="T72" fmla="*/ 193 w 196"/>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2"/>
                <a:gd name="T113" fmla="*/ 196 w 196"/>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2">
                  <a:moveTo>
                    <a:pt x="193" y="52"/>
                  </a:moveTo>
                  <a:lnTo>
                    <a:pt x="195" y="57"/>
                  </a:lnTo>
                  <a:lnTo>
                    <a:pt x="193" y="59"/>
                  </a:lnTo>
                  <a:lnTo>
                    <a:pt x="192" y="61"/>
                  </a:lnTo>
                  <a:lnTo>
                    <a:pt x="190" y="64"/>
                  </a:lnTo>
                  <a:lnTo>
                    <a:pt x="187" y="67"/>
                  </a:lnTo>
                  <a:lnTo>
                    <a:pt x="181" y="70"/>
                  </a:lnTo>
                  <a:lnTo>
                    <a:pt x="179" y="73"/>
                  </a:lnTo>
                  <a:lnTo>
                    <a:pt x="172" y="75"/>
                  </a:lnTo>
                  <a:lnTo>
                    <a:pt x="166" y="77"/>
                  </a:lnTo>
                  <a:lnTo>
                    <a:pt x="162" y="78"/>
                  </a:lnTo>
                  <a:lnTo>
                    <a:pt x="156" y="80"/>
                  </a:lnTo>
                  <a:lnTo>
                    <a:pt x="153" y="80"/>
                  </a:lnTo>
                  <a:lnTo>
                    <a:pt x="148" y="81"/>
                  </a:lnTo>
                  <a:lnTo>
                    <a:pt x="145" y="79"/>
                  </a:lnTo>
                  <a:lnTo>
                    <a:pt x="140" y="79"/>
                  </a:lnTo>
                  <a:lnTo>
                    <a:pt x="136" y="78"/>
                  </a:lnTo>
                  <a:lnTo>
                    <a:pt x="132" y="76"/>
                  </a:lnTo>
                  <a:lnTo>
                    <a:pt x="128" y="73"/>
                  </a:lnTo>
                  <a:lnTo>
                    <a:pt x="123" y="70"/>
                  </a:lnTo>
                  <a:lnTo>
                    <a:pt x="94" y="51"/>
                  </a:lnTo>
                  <a:lnTo>
                    <a:pt x="66" y="32"/>
                  </a:lnTo>
                  <a:lnTo>
                    <a:pt x="61" y="28"/>
                  </a:lnTo>
                  <a:lnTo>
                    <a:pt x="56" y="26"/>
                  </a:lnTo>
                  <a:lnTo>
                    <a:pt x="51" y="24"/>
                  </a:lnTo>
                  <a:lnTo>
                    <a:pt x="46" y="22"/>
                  </a:lnTo>
                  <a:lnTo>
                    <a:pt x="42" y="20"/>
                  </a:lnTo>
                  <a:lnTo>
                    <a:pt x="37" y="19"/>
                  </a:lnTo>
                  <a:lnTo>
                    <a:pt x="32" y="19"/>
                  </a:lnTo>
                  <a:lnTo>
                    <a:pt x="29" y="19"/>
                  </a:lnTo>
                  <a:lnTo>
                    <a:pt x="25" y="19"/>
                  </a:lnTo>
                  <a:lnTo>
                    <a:pt x="21"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20" y="11"/>
                  </a:lnTo>
                  <a:lnTo>
                    <a:pt x="28" y="8"/>
                  </a:lnTo>
                  <a:lnTo>
                    <a:pt x="34" y="5"/>
                  </a:lnTo>
                  <a:lnTo>
                    <a:pt x="42" y="3"/>
                  </a:lnTo>
                  <a:lnTo>
                    <a:pt x="46" y="1"/>
                  </a:lnTo>
                  <a:lnTo>
                    <a:pt x="51" y="0"/>
                  </a:lnTo>
                  <a:lnTo>
                    <a:pt x="56" y="0"/>
                  </a:lnTo>
                  <a:lnTo>
                    <a:pt x="60" y="0"/>
                  </a:lnTo>
                  <a:lnTo>
                    <a:pt x="63" y="0"/>
                  </a:lnTo>
                  <a:lnTo>
                    <a:pt x="67" y="1"/>
                  </a:lnTo>
                  <a:lnTo>
                    <a:pt x="72" y="3"/>
                  </a:lnTo>
                  <a:lnTo>
                    <a:pt x="76" y="5"/>
                  </a:lnTo>
                  <a:lnTo>
                    <a:pt x="81" y="8"/>
                  </a:lnTo>
                  <a:lnTo>
                    <a:pt x="86" y="12"/>
                  </a:lnTo>
                  <a:lnTo>
                    <a:pt x="115" y="31"/>
                  </a:lnTo>
                  <a:lnTo>
                    <a:pt x="139" y="47"/>
                  </a:lnTo>
                  <a:lnTo>
                    <a:pt x="146" y="51"/>
                  </a:lnTo>
                  <a:lnTo>
                    <a:pt x="151" y="54"/>
                  </a:lnTo>
                  <a:lnTo>
                    <a:pt x="155" y="56"/>
                  </a:lnTo>
                  <a:lnTo>
                    <a:pt x="160" y="57"/>
                  </a:lnTo>
                  <a:lnTo>
                    <a:pt x="165" y="59"/>
                  </a:lnTo>
                  <a:lnTo>
                    <a:pt x="169" y="60"/>
                  </a:lnTo>
                  <a:lnTo>
                    <a:pt x="173" y="60"/>
                  </a:lnTo>
                  <a:lnTo>
                    <a:pt x="178" y="60"/>
                  </a:lnTo>
                  <a:lnTo>
                    <a:pt x="182" y="60"/>
                  </a:lnTo>
                  <a:lnTo>
                    <a:pt x="186" y="58"/>
                  </a:lnTo>
                  <a:lnTo>
                    <a:pt x="189" y="57"/>
                  </a:lnTo>
                  <a:lnTo>
                    <a:pt x="192" y="56"/>
                  </a:lnTo>
                  <a:lnTo>
                    <a:pt x="193" y="52"/>
                  </a:lnTo>
                </a:path>
              </a:pathLst>
            </a:custGeom>
            <a:solidFill>
              <a:srgbClr val="FF0000"/>
            </a:solidFill>
            <a:ln w="12700" cap="rnd">
              <a:solidFill>
                <a:srgbClr val="FF0000"/>
              </a:solidFill>
              <a:round/>
              <a:headEnd/>
              <a:tailEnd/>
            </a:ln>
          </p:spPr>
          <p:txBody>
            <a:bodyPr/>
            <a:lstStyle/>
            <a:p>
              <a:endParaRPr lang="en-US"/>
            </a:p>
          </p:txBody>
        </p:sp>
        <p:sp>
          <p:nvSpPr>
            <p:cNvPr id="171" name="Freeform 53"/>
            <p:cNvSpPr>
              <a:spLocks/>
            </p:cNvSpPr>
            <p:nvPr/>
          </p:nvSpPr>
          <p:spPr bwMode="auto">
            <a:xfrm>
              <a:off x="2629" y="2240"/>
              <a:ext cx="196" cy="84"/>
            </a:xfrm>
            <a:custGeom>
              <a:avLst/>
              <a:gdLst>
                <a:gd name="T0" fmla="*/ 193 w 196"/>
                <a:gd name="T1" fmla="*/ 58 h 84"/>
                <a:gd name="T2" fmla="*/ 189 w 196"/>
                <a:gd name="T3" fmla="*/ 63 h 84"/>
                <a:gd name="T4" fmla="*/ 183 w 196"/>
                <a:gd name="T5" fmla="*/ 70 h 84"/>
                <a:gd name="T6" fmla="*/ 176 w 196"/>
                <a:gd name="T7" fmla="*/ 75 h 84"/>
                <a:gd name="T8" fmla="*/ 165 w 196"/>
                <a:gd name="T9" fmla="*/ 80 h 84"/>
                <a:gd name="T10" fmla="*/ 156 w 196"/>
                <a:gd name="T11" fmla="*/ 82 h 84"/>
                <a:gd name="T12" fmla="*/ 147 w 196"/>
                <a:gd name="T13" fmla="*/ 83 h 84"/>
                <a:gd name="T14" fmla="*/ 139 w 196"/>
                <a:gd name="T15" fmla="*/ 81 h 84"/>
                <a:gd name="T16" fmla="*/ 131 w 196"/>
                <a:gd name="T17" fmla="*/ 78 h 84"/>
                <a:gd name="T18" fmla="*/ 121 w 196"/>
                <a:gd name="T19" fmla="*/ 72 h 84"/>
                <a:gd name="T20" fmla="*/ 66 w 196"/>
                <a:gd name="T21" fmla="*/ 33 h 84"/>
                <a:gd name="T22" fmla="*/ 56 w 196"/>
                <a:gd name="T23" fmla="*/ 27 h 84"/>
                <a:gd name="T24" fmla="*/ 47 w 196"/>
                <a:gd name="T25" fmla="*/ 23 h 84"/>
                <a:gd name="T26" fmla="*/ 37 w 196"/>
                <a:gd name="T27" fmla="*/ 20 h 84"/>
                <a:gd name="T28" fmla="*/ 29 w 196"/>
                <a:gd name="T29" fmla="*/ 20 h 84"/>
                <a:gd name="T30" fmla="*/ 21 w 196"/>
                <a:gd name="T31" fmla="*/ 20 h 84"/>
                <a:gd name="T32" fmla="*/ 12 w 196"/>
                <a:gd name="T33" fmla="*/ 23 h 84"/>
                <a:gd name="T34" fmla="*/ 5 w 196"/>
                <a:gd name="T35" fmla="*/ 26 h 84"/>
                <a:gd name="T36" fmla="*/ 0 w 196"/>
                <a:gd name="T37" fmla="*/ 29 h 84"/>
                <a:gd name="T38" fmla="*/ 1 w 196"/>
                <a:gd name="T39" fmla="*/ 25 h 84"/>
                <a:gd name="T40" fmla="*/ 5 w 196"/>
                <a:gd name="T41" fmla="*/ 21 h 84"/>
                <a:gd name="T42" fmla="*/ 9 w 196"/>
                <a:gd name="T43" fmla="*/ 18 h 84"/>
                <a:gd name="T44" fmla="*/ 21 w 196"/>
                <a:gd name="T45" fmla="*/ 12 h 84"/>
                <a:gd name="T46" fmla="*/ 35 w 196"/>
                <a:gd name="T47" fmla="*/ 6 h 84"/>
                <a:gd name="T48" fmla="*/ 47 w 196"/>
                <a:gd name="T49" fmla="*/ 1 h 84"/>
                <a:gd name="T50" fmla="*/ 55 w 196"/>
                <a:gd name="T51" fmla="*/ 0 h 84"/>
                <a:gd name="T52" fmla="*/ 63 w 196"/>
                <a:gd name="T53" fmla="*/ 1 h 84"/>
                <a:gd name="T54" fmla="*/ 71 w 196"/>
                <a:gd name="T55" fmla="*/ 3 h 84"/>
                <a:gd name="T56" fmla="*/ 81 w 196"/>
                <a:gd name="T57" fmla="*/ 9 h 84"/>
                <a:gd name="T58" fmla="*/ 114 w 196"/>
                <a:gd name="T59" fmla="*/ 31 h 84"/>
                <a:gd name="T60" fmla="*/ 145 w 196"/>
                <a:gd name="T61" fmla="*/ 53 h 84"/>
                <a:gd name="T62" fmla="*/ 154 w 196"/>
                <a:gd name="T63" fmla="*/ 58 h 84"/>
                <a:gd name="T64" fmla="*/ 163 w 196"/>
                <a:gd name="T65" fmla="*/ 61 h 84"/>
                <a:gd name="T66" fmla="*/ 172 w 196"/>
                <a:gd name="T67" fmla="*/ 62 h 84"/>
                <a:gd name="T68" fmla="*/ 180 w 196"/>
                <a:gd name="T69" fmla="*/ 62 h 84"/>
                <a:gd name="T70" fmla="*/ 188 w 196"/>
                <a:gd name="T71" fmla="*/ 59 h 84"/>
                <a:gd name="T72" fmla="*/ 195 w 196"/>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4"/>
                <a:gd name="T113" fmla="*/ 196 w 196"/>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4">
                  <a:moveTo>
                    <a:pt x="195" y="55"/>
                  </a:moveTo>
                  <a:lnTo>
                    <a:pt x="193" y="58"/>
                  </a:lnTo>
                  <a:lnTo>
                    <a:pt x="191" y="61"/>
                  </a:lnTo>
                  <a:lnTo>
                    <a:pt x="189" y="63"/>
                  </a:lnTo>
                  <a:lnTo>
                    <a:pt x="186" y="66"/>
                  </a:lnTo>
                  <a:lnTo>
                    <a:pt x="183" y="70"/>
                  </a:lnTo>
                  <a:lnTo>
                    <a:pt x="180" y="72"/>
                  </a:lnTo>
                  <a:lnTo>
                    <a:pt x="176" y="75"/>
                  </a:lnTo>
                  <a:lnTo>
                    <a:pt x="170" y="77"/>
                  </a:lnTo>
                  <a:lnTo>
                    <a:pt x="165" y="80"/>
                  </a:lnTo>
                  <a:lnTo>
                    <a:pt x="160" y="81"/>
                  </a:lnTo>
                  <a:lnTo>
                    <a:pt x="156" y="82"/>
                  </a:lnTo>
                  <a:lnTo>
                    <a:pt x="152" y="82"/>
                  </a:lnTo>
                  <a:lnTo>
                    <a:pt x="147" y="83"/>
                  </a:lnTo>
                  <a:lnTo>
                    <a:pt x="144" y="82"/>
                  </a:lnTo>
                  <a:lnTo>
                    <a:pt x="139" y="81"/>
                  </a:lnTo>
                  <a:lnTo>
                    <a:pt x="136" y="80"/>
                  </a:lnTo>
                  <a:lnTo>
                    <a:pt x="131" y="78"/>
                  </a:lnTo>
                  <a:lnTo>
                    <a:pt x="126" y="76"/>
                  </a:lnTo>
                  <a:lnTo>
                    <a:pt x="121" y="72"/>
                  </a:lnTo>
                  <a:lnTo>
                    <a:pt x="94" y="53"/>
                  </a:lnTo>
                  <a:lnTo>
                    <a:pt x="66" y="33"/>
                  </a:lnTo>
                  <a:lnTo>
                    <a:pt x="60" y="30"/>
                  </a:lnTo>
                  <a:lnTo>
                    <a:pt x="56" y="27"/>
                  </a:lnTo>
                  <a:lnTo>
                    <a:pt x="51" y="25"/>
                  </a:lnTo>
                  <a:lnTo>
                    <a:pt x="47" y="23"/>
                  </a:lnTo>
                  <a:lnTo>
                    <a:pt x="41" y="21"/>
                  </a:lnTo>
                  <a:lnTo>
                    <a:pt x="37" y="20"/>
                  </a:lnTo>
                  <a:lnTo>
                    <a:pt x="33" y="19"/>
                  </a:lnTo>
                  <a:lnTo>
                    <a:pt x="29" y="20"/>
                  </a:lnTo>
                  <a:lnTo>
                    <a:pt x="24" y="20"/>
                  </a:lnTo>
                  <a:lnTo>
                    <a:pt x="21" y="20"/>
                  </a:lnTo>
                  <a:lnTo>
                    <a:pt x="17" y="22"/>
                  </a:lnTo>
                  <a:lnTo>
                    <a:pt x="12" y="23"/>
                  </a:lnTo>
                  <a:lnTo>
                    <a:pt x="9" y="24"/>
                  </a:lnTo>
                  <a:lnTo>
                    <a:pt x="5" y="26"/>
                  </a:lnTo>
                  <a:lnTo>
                    <a:pt x="3" y="27"/>
                  </a:lnTo>
                  <a:lnTo>
                    <a:pt x="0" y="29"/>
                  </a:lnTo>
                  <a:lnTo>
                    <a:pt x="1" y="27"/>
                  </a:lnTo>
                  <a:lnTo>
                    <a:pt x="1" y="25"/>
                  </a:lnTo>
                  <a:lnTo>
                    <a:pt x="3" y="23"/>
                  </a:lnTo>
                  <a:lnTo>
                    <a:pt x="5" y="21"/>
                  </a:lnTo>
                  <a:lnTo>
                    <a:pt x="7" y="19"/>
                  </a:lnTo>
                  <a:lnTo>
                    <a:pt x="9" y="18"/>
                  </a:lnTo>
                  <a:lnTo>
                    <a:pt x="14" y="15"/>
                  </a:lnTo>
                  <a:lnTo>
                    <a:pt x="21" y="12"/>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8"/>
                  </a:lnTo>
                  <a:lnTo>
                    <a:pt x="159" y="59"/>
                  </a:lnTo>
                  <a:lnTo>
                    <a:pt x="163" y="61"/>
                  </a:lnTo>
                  <a:lnTo>
                    <a:pt x="168" y="62"/>
                  </a:lnTo>
                  <a:lnTo>
                    <a:pt x="172" y="62"/>
                  </a:lnTo>
                  <a:lnTo>
                    <a:pt x="177" y="62"/>
                  </a:lnTo>
                  <a:lnTo>
                    <a:pt x="180" y="62"/>
                  </a:lnTo>
                  <a:lnTo>
                    <a:pt x="184" y="60"/>
                  </a:lnTo>
                  <a:lnTo>
                    <a:pt x="188" y="59"/>
                  </a:lnTo>
                  <a:lnTo>
                    <a:pt x="190" y="57"/>
                  </a:lnTo>
                  <a:lnTo>
                    <a:pt x="195" y="55"/>
                  </a:lnTo>
                </a:path>
              </a:pathLst>
            </a:custGeom>
            <a:solidFill>
              <a:srgbClr val="FF0000"/>
            </a:solidFill>
            <a:ln w="12700" cap="rnd">
              <a:solidFill>
                <a:srgbClr val="FF0000"/>
              </a:solidFill>
              <a:round/>
              <a:headEnd/>
              <a:tailEnd/>
            </a:ln>
          </p:spPr>
          <p:txBody>
            <a:bodyPr/>
            <a:lstStyle/>
            <a:p>
              <a:endParaRPr lang="en-US"/>
            </a:p>
          </p:txBody>
        </p:sp>
        <p:sp>
          <p:nvSpPr>
            <p:cNvPr id="172" name="Freeform 54"/>
            <p:cNvSpPr>
              <a:spLocks/>
            </p:cNvSpPr>
            <p:nvPr/>
          </p:nvSpPr>
          <p:spPr bwMode="auto">
            <a:xfrm>
              <a:off x="3081" y="2019"/>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173" name="Freeform 55"/>
            <p:cNvSpPr>
              <a:spLocks/>
            </p:cNvSpPr>
            <p:nvPr/>
          </p:nvSpPr>
          <p:spPr bwMode="auto">
            <a:xfrm>
              <a:off x="2930" y="2094"/>
              <a:ext cx="194" cy="82"/>
            </a:xfrm>
            <a:custGeom>
              <a:avLst/>
              <a:gdLst>
                <a:gd name="T0" fmla="*/ 191 w 194"/>
                <a:gd name="T1" fmla="*/ 57 h 82"/>
                <a:gd name="T2" fmla="*/ 187 w 194"/>
                <a:gd name="T3" fmla="*/ 62 h 82"/>
                <a:gd name="T4" fmla="*/ 181 w 194"/>
                <a:gd name="T5" fmla="*/ 68 h 82"/>
                <a:gd name="T6" fmla="*/ 174 w 194"/>
                <a:gd name="T7" fmla="*/ 73 h 82"/>
                <a:gd name="T8" fmla="*/ 163 w 194"/>
                <a:gd name="T9" fmla="*/ 78 h 82"/>
                <a:gd name="T10" fmla="*/ 154 w 194"/>
                <a:gd name="T11" fmla="*/ 80 h 82"/>
                <a:gd name="T12" fmla="*/ 146 w 194"/>
                <a:gd name="T13" fmla="*/ 81 h 82"/>
                <a:gd name="T14" fmla="*/ 138 w 194"/>
                <a:gd name="T15" fmla="*/ 79 h 82"/>
                <a:gd name="T16" fmla="*/ 130 w 194"/>
                <a:gd name="T17" fmla="*/ 76 h 82"/>
                <a:gd name="T18" fmla="*/ 119 w 194"/>
                <a:gd name="T19" fmla="*/ 70 h 82"/>
                <a:gd name="T20" fmla="*/ 65 w 194"/>
                <a:gd name="T21" fmla="*/ 33 h 82"/>
                <a:gd name="T22" fmla="*/ 55 w 194"/>
                <a:gd name="T23" fmla="*/ 27 h 82"/>
                <a:gd name="T24" fmla="*/ 46 w 194"/>
                <a:gd name="T25" fmla="*/ 23 h 82"/>
                <a:gd name="T26" fmla="*/ 37 w 194"/>
                <a:gd name="T27" fmla="*/ 19 h 82"/>
                <a:gd name="T28" fmla="*/ 29 w 194"/>
                <a:gd name="T29" fmla="*/ 19 h 82"/>
                <a:gd name="T30" fmla="*/ 21 w 194"/>
                <a:gd name="T31" fmla="*/ 20 h 82"/>
                <a:gd name="T32" fmla="*/ 12 w 194"/>
                <a:gd name="T33" fmla="*/ 23 h 82"/>
                <a:gd name="T34" fmla="*/ 5 w 194"/>
                <a:gd name="T35" fmla="*/ 25 h 82"/>
                <a:gd name="T36" fmla="*/ 0 w 194"/>
                <a:gd name="T37" fmla="*/ 28 h 82"/>
                <a:gd name="T38" fmla="*/ 1 w 194"/>
                <a:gd name="T39" fmla="*/ 25 h 82"/>
                <a:gd name="T40" fmla="*/ 5 w 194"/>
                <a:gd name="T41" fmla="*/ 20 h 82"/>
                <a:gd name="T42" fmla="*/ 9 w 194"/>
                <a:gd name="T43" fmla="*/ 17 h 82"/>
                <a:gd name="T44" fmla="*/ 21 w 194"/>
                <a:gd name="T45" fmla="*/ 12 h 82"/>
                <a:gd name="T46" fmla="*/ 35 w 194"/>
                <a:gd name="T47" fmla="*/ 5 h 82"/>
                <a:gd name="T48" fmla="*/ 47 w 194"/>
                <a:gd name="T49" fmla="*/ 1 h 82"/>
                <a:gd name="T50" fmla="*/ 55 w 194"/>
                <a:gd name="T51" fmla="*/ 0 h 82"/>
                <a:gd name="T52" fmla="*/ 63 w 194"/>
                <a:gd name="T53" fmla="*/ 1 h 82"/>
                <a:gd name="T54" fmla="*/ 71 w 194"/>
                <a:gd name="T55" fmla="*/ 3 h 82"/>
                <a:gd name="T56" fmla="*/ 80 w 194"/>
                <a:gd name="T57" fmla="*/ 9 h 82"/>
                <a:gd name="T58" fmla="*/ 113 w 194"/>
                <a:gd name="T59" fmla="*/ 30 h 82"/>
                <a:gd name="T60" fmla="*/ 143 w 194"/>
                <a:gd name="T61" fmla="*/ 52 h 82"/>
                <a:gd name="T62" fmla="*/ 153 w 194"/>
                <a:gd name="T63" fmla="*/ 57 h 82"/>
                <a:gd name="T64" fmla="*/ 161 w 194"/>
                <a:gd name="T65" fmla="*/ 60 h 82"/>
                <a:gd name="T66" fmla="*/ 170 w 194"/>
                <a:gd name="T67" fmla="*/ 61 h 82"/>
                <a:gd name="T68" fmla="*/ 178 w 194"/>
                <a:gd name="T69" fmla="*/ 60 h 82"/>
                <a:gd name="T70" fmla="*/ 186 w 194"/>
                <a:gd name="T71" fmla="*/ 57 h 82"/>
                <a:gd name="T72" fmla="*/ 193 w 194"/>
                <a:gd name="T73" fmla="*/ 54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2"/>
                <a:gd name="T113" fmla="*/ 194 w 194"/>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2">
                  <a:moveTo>
                    <a:pt x="193" y="54"/>
                  </a:moveTo>
                  <a:lnTo>
                    <a:pt x="191" y="57"/>
                  </a:lnTo>
                  <a:lnTo>
                    <a:pt x="189" y="59"/>
                  </a:lnTo>
                  <a:lnTo>
                    <a:pt x="187" y="62"/>
                  </a:lnTo>
                  <a:lnTo>
                    <a:pt x="184" y="65"/>
                  </a:lnTo>
                  <a:lnTo>
                    <a:pt x="181" y="68"/>
                  </a:lnTo>
                  <a:lnTo>
                    <a:pt x="178" y="70"/>
                  </a:lnTo>
                  <a:lnTo>
                    <a:pt x="174" y="73"/>
                  </a:lnTo>
                  <a:lnTo>
                    <a:pt x="168" y="76"/>
                  </a:lnTo>
                  <a:lnTo>
                    <a:pt x="163" y="78"/>
                  </a:lnTo>
                  <a:lnTo>
                    <a:pt x="158" y="79"/>
                  </a:lnTo>
                  <a:lnTo>
                    <a:pt x="154" y="80"/>
                  </a:lnTo>
                  <a:lnTo>
                    <a:pt x="150" y="80"/>
                  </a:lnTo>
                  <a:lnTo>
                    <a:pt x="146" y="81"/>
                  </a:lnTo>
                  <a:lnTo>
                    <a:pt x="142" y="80"/>
                  </a:lnTo>
                  <a:lnTo>
                    <a:pt x="138" y="79"/>
                  </a:lnTo>
                  <a:lnTo>
                    <a:pt x="134" y="78"/>
                  </a:lnTo>
                  <a:lnTo>
                    <a:pt x="130" y="76"/>
                  </a:lnTo>
                  <a:lnTo>
                    <a:pt x="124" y="74"/>
                  </a:lnTo>
                  <a:lnTo>
                    <a:pt x="119" y="70"/>
                  </a:lnTo>
                  <a:lnTo>
                    <a:pt x="93" y="52"/>
                  </a:lnTo>
                  <a:lnTo>
                    <a:pt x="65" y="33"/>
                  </a:lnTo>
                  <a:lnTo>
                    <a:pt x="60" y="29"/>
                  </a:lnTo>
                  <a:lnTo>
                    <a:pt x="55" y="27"/>
                  </a:lnTo>
                  <a:lnTo>
                    <a:pt x="51" y="24"/>
                  </a:lnTo>
                  <a:lnTo>
                    <a:pt x="46" y="23"/>
                  </a:lnTo>
                  <a:lnTo>
                    <a:pt x="41" y="20"/>
                  </a:lnTo>
                  <a:lnTo>
                    <a:pt x="37" y="19"/>
                  </a:lnTo>
                  <a:lnTo>
                    <a:pt x="33" y="19"/>
                  </a:lnTo>
                  <a:lnTo>
                    <a:pt x="29" y="19"/>
                  </a:lnTo>
                  <a:lnTo>
                    <a:pt x="24" y="19"/>
                  </a:lnTo>
                  <a:lnTo>
                    <a:pt x="21" y="20"/>
                  </a:lnTo>
                  <a:lnTo>
                    <a:pt x="17" y="21"/>
                  </a:lnTo>
                  <a:lnTo>
                    <a:pt x="12" y="23"/>
                  </a:lnTo>
                  <a:lnTo>
                    <a:pt x="9" y="23"/>
                  </a:lnTo>
                  <a:lnTo>
                    <a:pt x="5" y="25"/>
                  </a:lnTo>
                  <a:lnTo>
                    <a:pt x="3" y="26"/>
                  </a:lnTo>
                  <a:lnTo>
                    <a:pt x="0" y="28"/>
                  </a:lnTo>
                  <a:lnTo>
                    <a:pt x="1" y="26"/>
                  </a:lnTo>
                  <a:lnTo>
                    <a:pt x="1" y="25"/>
                  </a:lnTo>
                  <a:lnTo>
                    <a:pt x="3" y="23"/>
                  </a:lnTo>
                  <a:lnTo>
                    <a:pt x="5" y="20"/>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6" y="2"/>
                  </a:lnTo>
                  <a:lnTo>
                    <a:pt x="71" y="3"/>
                  </a:lnTo>
                  <a:lnTo>
                    <a:pt x="76" y="6"/>
                  </a:lnTo>
                  <a:lnTo>
                    <a:pt x="80" y="9"/>
                  </a:lnTo>
                  <a:lnTo>
                    <a:pt x="86" y="12"/>
                  </a:lnTo>
                  <a:lnTo>
                    <a:pt x="113" y="30"/>
                  </a:lnTo>
                  <a:lnTo>
                    <a:pt x="137" y="47"/>
                  </a:lnTo>
                  <a:lnTo>
                    <a:pt x="143" y="52"/>
                  </a:lnTo>
                  <a:lnTo>
                    <a:pt x="148" y="54"/>
                  </a:lnTo>
                  <a:lnTo>
                    <a:pt x="153" y="57"/>
                  </a:lnTo>
                  <a:lnTo>
                    <a:pt x="157" y="58"/>
                  </a:lnTo>
                  <a:lnTo>
                    <a:pt x="161" y="60"/>
                  </a:lnTo>
                  <a:lnTo>
                    <a:pt x="166" y="60"/>
                  </a:lnTo>
                  <a:lnTo>
                    <a:pt x="170" y="61"/>
                  </a:lnTo>
                  <a:lnTo>
                    <a:pt x="175" y="60"/>
                  </a:lnTo>
                  <a:lnTo>
                    <a:pt x="178" y="60"/>
                  </a:lnTo>
                  <a:lnTo>
                    <a:pt x="182" y="58"/>
                  </a:lnTo>
                  <a:lnTo>
                    <a:pt x="186" y="57"/>
                  </a:lnTo>
                  <a:lnTo>
                    <a:pt x="188" y="56"/>
                  </a:lnTo>
                  <a:lnTo>
                    <a:pt x="193" y="54"/>
                  </a:lnTo>
                </a:path>
              </a:pathLst>
            </a:custGeom>
            <a:solidFill>
              <a:srgbClr val="FF0000"/>
            </a:solidFill>
            <a:ln w="12700" cap="rnd">
              <a:solidFill>
                <a:srgbClr val="FF0000"/>
              </a:solidFill>
              <a:round/>
              <a:headEnd/>
              <a:tailEnd/>
            </a:ln>
          </p:spPr>
          <p:txBody>
            <a:bodyPr/>
            <a:lstStyle/>
            <a:p>
              <a:endParaRPr lang="en-US"/>
            </a:p>
          </p:txBody>
        </p:sp>
        <p:sp>
          <p:nvSpPr>
            <p:cNvPr id="174" name="Freeform 56"/>
            <p:cNvSpPr>
              <a:spLocks/>
            </p:cNvSpPr>
            <p:nvPr/>
          </p:nvSpPr>
          <p:spPr bwMode="auto">
            <a:xfrm>
              <a:off x="3382" y="1870"/>
              <a:ext cx="193" cy="83"/>
            </a:xfrm>
            <a:custGeom>
              <a:avLst/>
              <a:gdLst>
                <a:gd name="T0" fmla="*/ 192 w 193"/>
                <a:gd name="T1" fmla="*/ 57 h 83"/>
                <a:gd name="T2" fmla="*/ 189 w 193"/>
                <a:gd name="T3" fmla="*/ 62 h 83"/>
                <a:gd name="T4" fmla="*/ 184 w 193"/>
                <a:gd name="T5" fmla="*/ 68 h 83"/>
                <a:gd name="T6" fmla="*/ 176 w 193"/>
                <a:gd name="T7" fmla="*/ 74 h 83"/>
                <a:gd name="T8" fmla="*/ 164 w 193"/>
                <a:gd name="T9" fmla="*/ 78 h 83"/>
                <a:gd name="T10" fmla="*/ 154 w 193"/>
                <a:gd name="T11" fmla="*/ 81 h 83"/>
                <a:gd name="T12" fmla="*/ 146 w 193"/>
                <a:gd name="T13" fmla="*/ 82 h 83"/>
                <a:gd name="T14" fmla="*/ 138 w 193"/>
                <a:gd name="T15" fmla="*/ 80 h 83"/>
                <a:gd name="T16" fmla="*/ 130 w 193"/>
                <a:gd name="T17" fmla="*/ 77 h 83"/>
                <a:gd name="T18" fmla="*/ 121 w 193"/>
                <a:gd name="T19" fmla="*/ 71 h 83"/>
                <a:gd name="T20" fmla="*/ 65 w 193"/>
                <a:gd name="T21" fmla="*/ 32 h 83"/>
                <a:gd name="T22" fmla="*/ 55 w 193"/>
                <a:gd name="T23" fmla="*/ 27 h 83"/>
                <a:gd name="T24" fmla="*/ 45 w 193"/>
                <a:gd name="T25" fmla="*/ 22 h 83"/>
                <a:gd name="T26" fmla="*/ 36 w 193"/>
                <a:gd name="T27" fmla="*/ 19 h 83"/>
                <a:gd name="T28" fmla="*/ 28 w 193"/>
                <a:gd name="T29" fmla="*/ 19 h 83"/>
                <a:gd name="T30" fmla="*/ 20 w 193"/>
                <a:gd name="T31" fmla="*/ 20 h 83"/>
                <a:gd name="T32" fmla="*/ 11 w 193"/>
                <a:gd name="T33" fmla="*/ 22 h 83"/>
                <a:gd name="T34" fmla="*/ 5 w 193"/>
                <a:gd name="T35" fmla="*/ 24 h 83"/>
                <a:gd name="T36" fmla="*/ 0 w 193"/>
                <a:gd name="T37" fmla="*/ 28 h 83"/>
                <a:gd name="T38" fmla="*/ 2 w 193"/>
                <a:gd name="T39" fmla="*/ 24 h 83"/>
                <a:gd name="T40" fmla="*/ 4 w 193"/>
                <a:gd name="T41" fmla="*/ 20 h 83"/>
                <a:gd name="T42" fmla="*/ 9 w 193"/>
                <a:gd name="T43" fmla="*/ 17 h 83"/>
                <a:gd name="T44" fmla="*/ 19 w 193"/>
                <a:gd name="T45" fmla="*/ 11 h 83"/>
                <a:gd name="T46" fmla="*/ 34 w 193"/>
                <a:gd name="T47" fmla="*/ 5 h 83"/>
                <a:gd name="T48" fmla="*/ 46 w 193"/>
                <a:gd name="T49" fmla="*/ 1 h 83"/>
                <a:gd name="T50" fmla="*/ 55 w 193"/>
                <a:gd name="T51" fmla="*/ 0 h 83"/>
                <a:gd name="T52" fmla="*/ 62 w 193"/>
                <a:gd name="T53" fmla="*/ 0 h 83"/>
                <a:gd name="T54" fmla="*/ 71 w 193"/>
                <a:gd name="T55" fmla="*/ 3 h 83"/>
                <a:gd name="T56" fmla="*/ 80 w 193"/>
                <a:gd name="T57" fmla="*/ 8 h 83"/>
                <a:gd name="T58" fmla="*/ 113 w 193"/>
                <a:gd name="T59" fmla="*/ 31 h 83"/>
                <a:gd name="T60" fmla="*/ 144 w 193"/>
                <a:gd name="T61" fmla="*/ 52 h 83"/>
                <a:gd name="T62" fmla="*/ 153 w 193"/>
                <a:gd name="T63" fmla="*/ 56 h 83"/>
                <a:gd name="T64" fmla="*/ 162 w 193"/>
                <a:gd name="T65" fmla="*/ 60 h 83"/>
                <a:gd name="T66" fmla="*/ 171 w 193"/>
                <a:gd name="T67" fmla="*/ 61 h 83"/>
                <a:gd name="T68" fmla="*/ 179 w 193"/>
                <a:gd name="T69" fmla="*/ 61 h 83"/>
                <a:gd name="T70" fmla="*/ 186 w 193"/>
                <a:gd name="T71" fmla="*/ 58 h 83"/>
                <a:gd name="T72" fmla="*/ 190 w 193"/>
                <a:gd name="T73" fmla="*/ 53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3"/>
                <a:gd name="T113" fmla="*/ 193 w 193"/>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3">
                  <a:moveTo>
                    <a:pt x="190" y="53"/>
                  </a:moveTo>
                  <a:lnTo>
                    <a:pt x="192" y="57"/>
                  </a:lnTo>
                  <a:lnTo>
                    <a:pt x="190" y="60"/>
                  </a:lnTo>
                  <a:lnTo>
                    <a:pt x="189" y="62"/>
                  </a:lnTo>
                  <a:lnTo>
                    <a:pt x="187" y="65"/>
                  </a:lnTo>
                  <a:lnTo>
                    <a:pt x="184" y="68"/>
                  </a:lnTo>
                  <a:lnTo>
                    <a:pt x="178" y="71"/>
                  </a:lnTo>
                  <a:lnTo>
                    <a:pt x="176" y="74"/>
                  </a:lnTo>
                  <a:lnTo>
                    <a:pt x="170" y="76"/>
                  </a:lnTo>
                  <a:lnTo>
                    <a:pt x="164" y="78"/>
                  </a:lnTo>
                  <a:lnTo>
                    <a:pt x="159" y="79"/>
                  </a:lnTo>
                  <a:lnTo>
                    <a:pt x="154" y="81"/>
                  </a:lnTo>
                  <a:lnTo>
                    <a:pt x="150" y="81"/>
                  </a:lnTo>
                  <a:lnTo>
                    <a:pt x="146" y="82"/>
                  </a:lnTo>
                  <a:lnTo>
                    <a:pt x="142" y="80"/>
                  </a:lnTo>
                  <a:lnTo>
                    <a:pt x="138" y="80"/>
                  </a:lnTo>
                  <a:lnTo>
                    <a:pt x="134" y="79"/>
                  </a:lnTo>
                  <a:lnTo>
                    <a:pt x="130" y="77"/>
                  </a:lnTo>
                  <a:lnTo>
                    <a:pt x="126" y="74"/>
                  </a:lnTo>
                  <a:lnTo>
                    <a:pt x="121" y="71"/>
                  </a:lnTo>
                  <a:lnTo>
                    <a:pt x="92" y="51"/>
                  </a:lnTo>
                  <a:lnTo>
                    <a:pt x="65" y="32"/>
                  </a:lnTo>
                  <a:lnTo>
                    <a:pt x="60" y="29"/>
                  </a:lnTo>
                  <a:lnTo>
                    <a:pt x="55" y="27"/>
                  </a:lnTo>
                  <a:lnTo>
                    <a:pt x="50" y="24"/>
                  </a:lnTo>
                  <a:lnTo>
                    <a:pt x="45" y="22"/>
                  </a:lnTo>
                  <a:lnTo>
                    <a:pt x="41" y="20"/>
                  </a:lnTo>
                  <a:lnTo>
                    <a:pt x="36" y="19"/>
                  </a:lnTo>
                  <a:lnTo>
                    <a:pt x="31" y="19"/>
                  </a:lnTo>
                  <a:lnTo>
                    <a:pt x="28" y="19"/>
                  </a:lnTo>
                  <a:lnTo>
                    <a:pt x="24" y="19"/>
                  </a:lnTo>
                  <a:lnTo>
                    <a:pt x="20" y="20"/>
                  </a:lnTo>
                  <a:lnTo>
                    <a:pt x="16" y="21"/>
                  </a:lnTo>
                  <a:lnTo>
                    <a:pt x="11" y="22"/>
                  </a:lnTo>
                  <a:lnTo>
                    <a:pt x="8" y="23"/>
                  </a:lnTo>
                  <a:lnTo>
                    <a:pt x="5" y="24"/>
                  </a:lnTo>
                  <a:lnTo>
                    <a:pt x="2" y="27"/>
                  </a:lnTo>
                  <a:lnTo>
                    <a:pt x="0" y="28"/>
                  </a:lnTo>
                  <a:lnTo>
                    <a:pt x="1" y="26"/>
                  </a:lnTo>
                  <a:lnTo>
                    <a:pt x="2" y="24"/>
                  </a:lnTo>
                  <a:lnTo>
                    <a:pt x="2" y="22"/>
                  </a:lnTo>
                  <a:lnTo>
                    <a:pt x="4" y="20"/>
                  </a:lnTo>
                  <a:lnTo>
                    <a:pt x="7" y="19"/>
                  </a:lnTo>
                  <a:lnTo>
                    <a:pt x="9" y="17"/>
                  </a:lnTo>
                  <a:lnTo>
                    <a:pt x="13" y="15"/>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1"/>
                  </a:lnTo>
                  <a:lnTo>
                    <a:pt x="137" y="48"/>
                  </a:lnTo>
                  <a:lnTo>
                    <a:pt x="144" y="52"/>
                  </a:lnTo>
                  <a:lnTo>
                    <a:pt x="148" y="54"/>
                  </a:lnTo>
                  <a:lnTo>
                    <a:pt x="153" y="56"/>
                  </a:lnTo>
                  <a:lnTo>
                    <a:pt x="157" y="58"/>
                  </a:lnTo>
                  <a:lnTo>
                    <a:pt x="162" y="60"/>
                  </a:lnTo>
                  <a:lnTo>
                    <a:pt x="166" y="60"/>
                  </a:lnTo>
                  <a:lnTo>
                    <a:pt x="171" y="61"/>
                  </a:lnTo>
                  <a:lnTo>
                    <a:pt x="175" y="61"/>
                  </a:lnTo>
                  <a:lnTo>
                    <a:pt x="179" y="61"/>
                  </a:lnTo>
                  <a:lnTo>
                    <a:pt x="183" y="59"/>
                  </a:lnTo>
                  <a:lnTo>
                    <a:pt x="186" y="58"/>
                  </a:lnTo>
                  <a:lnTo>
                    <a:pt x="189" y="56"/>
                  </a:lnTo>
                  <a:lnTo>
                    <a:pt x="190" y="53"/>
                  </a:lnTo>
                </a:path>
              </a:pathLst>
            </a:custGeom>
            <a:solidFill>
              <a:srgbClr val="FF0000"/>
            </a:solidFill>
            <a:ln w="12700" cap="rnd">
              <a:solidFill>
                <a:srgbClr val="FF0000"/>
              </a:solidFill>
              <a:round/>
              <a:headEnd/>
              <a:tailEnd/>
            </a:ln>
          </p:spPr>
          <p:txBody>
            <a:bodyPr/>
            <a:lstStyle/>
            <a:p>
              <a:endParaRPr lang="en-US"/>
            </a:p>
          </p:txBody>
        </p:sp>
        <p:sp>
          <p:nvSpPr>
            <p:cNvPr id="175" name="Freeform 57"/>
            <p:cNvSpPr>
              <a:spLocks/>
            </p:cNvSpPr>
            <p:nvPr/>
          </p:nvSpPr>
          <p:spPr bwMode="auto">
            <a:xfrm>
              <a:off x="3230" y="1943"/>
              <a:ext cx="194" cy="87"/>
            </a:xfrm>
            <a:custGeom>
              <a:avLst/>
              <a:gdLst>
                <a:gd name="T0" fmla="*/ 191 w 194"/>
                <a:gd name="T1" fmla="*/ 60 h 87"/>
                <a:gd name="T2" fmla="*/ 187 w 194"/>
                <a:gd name="T3" fmla="*/ 66 h 87"/>
                <a:gd name="T4" fmla="*/ 181 w 194"/>
                <a:gd name="T5" fmla="*/ 72 h 87"/>
                <a:gd name="T6" fmla="*/ 174 w 194"/>
                <a:gd name="T7" fmla="*/ 77 h 87"/>
                <a:gd name="T8" fmla="*/ 163 w 194"/>
                <a:gd name="T9" fmla="*/ 83 h 87"/>
                <a:gd name="T10" fmla="*/ 154 w 194"/>
                <a:gd name="T11" fmla="*/ 85 h 87"/>
                <a:gd name="T12" fmla="*/ 146 w 194"/>
                <a:gd name="T13" fmla="*/ 86 h 87"/>
                <a:gd name="T14" fmla="*/ 138 w 194"/>
                <a:gd name="T15" fmla="*/ 84 h 87"/>
                <a:gd name="T16" fmla="*/ 130 w 194"/>
                <a:gd name="T17" fmla="*/ 81 h 87"/>
                <a:gd name="T18" fmla="*/ 119 w 194"/>
                <a:gd name="T19" fmla="*/ 74 h 87"/>
                <a:gd name="T20" fmla="*/ 65 w 194"/>
                <a:gd name="T21" fmla="*/ 35 h 87"/>
                <a:gd name="T22" fmla="*/ 55 w 194"/>
                <a:gd name="T23" fmla="*/ 28 h 87"/>
                <a:gd name="T24" fmla="*/ 46 w 194"/>
                <a:gd name="T25" fmla="*/ 24 h 87"/>
                <a:gd name="T26" fmla="*/ 37 w 194"/>
                <a:gd name="T27" fmla="*/ 21 h 87"/>
                <a:gd name="T28" fmla="*/ 29 w 194"/>
                <a:gd name="T29" fmla="*/ 21 h 87"/>
                <a:gd name="T30" fmla="*/ 21 w 194"/>
                <a:gd name="T31" fmla="*/ 21 h 87"/>
                <a:gd name="T32" fmla="*/ 12 w 194"/>
                <a:gd name="T33" fmla="*/ 24 h 87"/>
                <a:gd name="T34" fmla="*/ 5 w 194"/>
                <a:gd name="T35" fmla="*/ 27 h 87"/>
                <a:gd name="T36" fmla="*/ 0 w 194"/>
                <a:gd name="T37" fmla="*/ 30 h 87"/>
                <a:gd name="T38" fmla="*/ 1 w 194"/>
                <a:gd name="T39" fmla="*/ 26 h 87"/>
                <a:gd name="T40" fmla="*/ 5 w 194"/>
                <a:gd name="T41" fmla="*/ 22 h 87"/>
                <a:gd name="T42" fmla="*/ 9 w 194"/>
                <a:gd name="T43" fmla="*/ 18 h 87"/>
                <a:gd name="T44" fmla="*/ 21 w 194"/>
                <a:gd name="T45" fmla="*/ 13 h 87"/>
                <a:gd name="T46" fmla="*/ 35 w 194"/>
                <a:gd name="T47" fmla="*/ 6 h 87"/>
                <a:gd name="T48" fmla="*/ 47 w 194"/>
                <a:gd name="T49" fmla="*/ 1 h 87"/>
                <a:gd name="T50" fmla="*/ 55 w 194"/>
                <a:gd name="T51" fmla="*/ 0 h 87"/>
                <a:gd name="T52" fmla="*/ 63 w 194"/>
                <a:gd name="T53" fmla="*/ 1 h 87"/>
                <a:gd name="T54" fmla="*/ 71 w 194"/>
                <a:gd name="T55" fmla="*/ 3 h 87"/>
                <a:gd name="T56" fmla="*/ 80 w 194"/>
                <a:gd name="T57" fmla="*/ 9 h 87"/>
                <a:gd name="T58" fmla="*/ 113 w 194"/>
                <a:gd name="T59" fmla="*/ 32 h 87"/>
                <a:gd name="T60" fmla="*/ 143 w 194"/>
                <a:gd name="T61" fmla="*/ 55 h 87"/>
                <a:gd name="T62" fmla="*/ 153 w 194"/>
                <a:gd name="T63" fmla="*/ 60 h 87"/>
                <a:gd name="T64" fmla="*/ 161 w 194"/>
                <a:gd name="T65" fmla="*/ 63 h 87"/>
                <a:gd name="T66" fmla="*/ 170 w 194"/>
                <a:gd name="T67" fmla="*/ 64 h 87"/>
                <a:gd name="T68" fmla="*/ 178 w 194"/>
                <a:gd name="T69" fmla="*/ 64 h 87"/>
                <a:gd name="T70" fmla="*/ 186 w 194"/>
                <a:gd name="T71" fmla="*/ 61 h 87"/>
                <a:gd name="T72" fmla="*/ 193 w 194"/>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7"/>
                <a:gd name="T113" fmla="*/ 194 w 1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7">
                  <a:moveTo>
                    <a:pt x="193" y="57"/>
                  </a:moveTo>
                  <a:lnTo>
                    <a:pt x="191" y="60"/>
                  </a:lnTo>
                  <a:lnTo>
                    <a:pt x="189" y="63"/>
                  </a:lnTo>
                  <a:lnTo>
                    <a:pt x="187" y="66"/>
                  </a:lnTo>
                  <a:lnTo>
                    <a:pt x="184" y="69"/>
                  </a:lnTo>
                  <a:lnTo>
                    <a:pt x="181" y="72"/>
                  </a:lnTo>
                  <a:lnTo>
                    <a:pt x="178" y="74"/>
                  </a:lnTo>
                  <a:lnTo>
                    <a:pt x="174" y="77"/>
                  </a:lnTo>
                  <a:lnTo>
                    <a:pt x="168" y="80"/>
                  </a:lnTo>
                  <a:lnTo>
                    <a:pt x="163" y="83"/>
                  </a:lnTo>
                  <a:lnTo>
                    <a:pt x="158" y="84"/>
                  </a:lnTo>
                  <a:lnTo>
                    <a:pt x="154" y="85"/>
                  </a:lnTo>
                  <a:lnTo>
                    <a:pt x="150" y="85"/>
                  </a:lnTo>
                  <a:lnTo>
                    <a:pt x="146" y="86"/>
                  </a:lnTo>
                  <a:lnTo>
                    <a:pt x="142" y="85"/>
                  </a:lnTo>
                  <a:lnTo>
                    <a:pt x="138" y="84"/>
                  </a:lnTo>
                  <a:lnTo>
                    <a:pt x="134" y="83"/>
                  </a:lnTo>
                  <a:lnTo>
                    <a:pt x="130" y="81"/>
                  </a:lnTo>
                  <a:lnTo>
                    <a:pt x="124" y="79"/>
                  </a:lnTo>
                  <a:lnTo>
                    <a:pt x="119" y="74"/>
                  </a:lnTo>
                  <a:lnTo>
                    <a:pt x="93" y="55"/>
                  </a:lnTo>
                  <a:lnTo>
                    <a:pt x="65"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6" y="2"/>
                  </a:lnTo>
                  <a:lnTo>
                    <a:pt x="71" y="3"/>
                  </a:lnTo>
                  <a:lnTo>
                    <a:pt x="76" y="6"/>
                  </a:lnTo>
                  <a:lnTo>
                    <a:pt x="80" y="9"/>
                  </a:lnTo>
                  <a:lnTo>
                    <a:pt x="86" y="12"/>
                  </a:lnTo>
                  <a:lnTo>
                    <a:pt x="113" y="32"/>
                  </a:lnTo>
                  <a:lnTo>
                    <a:pt x="137" y="50"/>
                  </a:lnTo>
                  <a:lnTo>
                    <a:pt x="143" y="55"/>
                  </a:lnTo>
                  <a:lnTo>
                    <a:pt x="148" y="58"/>
                  </a:lnTo>
                  <a:lnTo>
                    <a:pt x="153" y="60"/>
                  </a:lnTo>
                  <a:lnTo>
                    <a:pt x="157" y="61"/>
                  </a:lnTo>
                  <a:lnTo>
                    <a:pt x="161" y="63"/>
                  </a:lnTo>
                  <a:lnTo>
                    <a:pt x="166" y="64"/>
                  </a:lnTo>
                  <a:lnTo>
                    <a:pt x="170" y="64"/>
                  </a:lnTo>
                  <a:lnTo>
                    <a:pt x="175" y="64"/>
                  </a:lnTo>
                  <a:lnTo>
                    <a:pt x="178" y="64"/>
                  </a:lnTo>
                  <a:lnTo>
                    <a:pt x="182" y="62"/>
                  </a:lnTo>
                  <a:lnTo>
                    <a:pt x="186" y="61"/>
                  </a:lnTo>
                  <a:lnTo>
                    <a:pt x="188" y="59"/>
                  </a:lnTo>
                  <a:lnTo>
                    <a:pt x="193" y="57"/>
                  </a:lnTo>
                </a:path>
              </a:pathLst>
            </a:custGeom>
            <a:solidFill>
              <a:srgbClr val="FF0000"/>
            </a:solidFill>
            <a:ln w="12700" cap="rnd">
              <a:solidFill>
                <a:srgbClr val="FF0000"/>
              </a:solidFill>
              <a:round/>
              <a:headEnd/>
              <a:tailEnd/>
            </a:ln>
          </p:spPr>
          <p:txBody>
            <a:bodyPr/>
            <a:lstStyle/>
            <a:p>
              <a:endParaRPr lang="en-US"/>
            </a:p>
          </p:txBody>
        </p:sp>
        <p:sp>
          <p:nvSpPr>
            <p:cNvPr id="176" name="Freeform 58"/>
            <p:cNvSpPr>
              <a:spLocks/>
            </p:cNvSpPr>
            <p:nvPr/>
          </p:nvSpPr>
          <p:spPr bwMode="auto">
            <a:xfrm>
              <a:off x="3679" y="1724"/>
              <a:ext cx="193" cy="81"/>
            </a:xfrm>
            <a:custGeom>
              <a:avLst/>
              <a:gdLst>
                <a:gd name="T0" fmla="*/ 192 w 193"/>
                <a:gd name="T1" fmla="*/ 56 h 81"/>
                <a:gd name="T2" fmla="*/ 189 w 193"/>
                <a:gd name="T3" fmla="*/ 61 h 81"/>
                <a:gd name="T4" fmla="*/ 184 w 193"/>
                <a:gd name="T5" fmla="*/ 66 h 81"/>
                <a:gd name="T6" fmla="*/ 176 w 193"/>
                <a:gd name="T7" fmla="*/ 72 h 81"/>
                <a:gd name="T8" fmla="*/ 164 w 193"/>
                <a:gd name="T9" fmla="*/ 76 h 81"/>
                <a:gd name="T10" fmla="*/ 154 w 193"/>
                <a:gd name="T11" fmla="*/ 79 h 81"/>
                <a:gd name="T12" fmla="*/ 146 w 193"/>
                <a:gd name="T13" fmla="*/ 80 h 81"/>
                <a:gd name="T14" fmla="*/ 138 w 193"/>
                <a:gd name="T15" fmla="*/ 78 h 81"/>
                <a:gd name="T16" fmla="*/ 130 w 193"/>
                <a:gd name="T17" fmla="*/ 75 h 81"/>
                <a:gd name="T18" fmla="*/ 121 w 193"/>
                <a:gd name="T19" fmla="*/ 69 h 81"/>
                <a:gd name="T20" fmla="*/ 65 w 193"/>
                <a:gd name="T21" fmla="*/ 31 h 81"/>
                <a:gd name="T22" fmla="*/ 55 w 193"/>
                <a:gd name="T23" fmla="*/ 26 h 81"/>
                <a:gd name="T24" fmla="*/ 45 w 193"/>
                <a:gd name="T25" fmla="*/ 21 h 81"/>
                <a:gd name="T26" fmla="*/ 36 w 193"/>
                <a:gd name="T27" fmla="*/ 19 h 81"/>
                <a:gd name="T28" fmla="*/ 28 w 193"/>
                <a:gd name="T29" fmla="*/ 18 h 81"/>
                <a:gd name="T30" fmla="*/ 20 w 193"/>
                <a:gd name="T31" fmla="*/ 19 h 81"/>
                <a:gd name="T32" fmla="*/ 11 w 193"/>
                <a:gd name="T33" fmla="*/ 22 h 81"/>
                <a:gd name="T34" fmla="*/ 5 w 193"/>
                <a:gd name="T35" fmla="*/ 24 h 81"/>
                <a:gd name="T36" fmla="*/ 0 w 193"/>
                <a:gd name="T37" fmla="*/ 27 h 81"/>
                <a:gd name="T38" fmla="*/ 2 w 193"/>
                <a:gd name="T39" fmla="*/ 23 h 81"/>
                <a:gd name="T40" fmla="*/ 4 w 193"/>
                <a:gd name="T41" fmla="*/ 20 h 81"/>
                <a:gd name="T42" fmla="*/ 9 w 193"/>
                <a:gd name="T43" fmla="*/ 16 h 81"/>
                <a:gd name="T44" fmla="*/ 19 w 193"/>
                <a:gd name="T45" fmla="*/ 11 h 81"/>
                <a:gd name="T46" fmla="*/ 34 w 193"/>
                <a:gd name="T47" fmla="*/ 5 h 81"/>
                <a:gd name="T48" fmla="*/ 46 w 193"/>
                <a:gd name="T49" fmla="*/ 1 h 81"/>
                <a:gd name="T50" fmla="*/ 55 w 193"/>
                <a:gd name="T51" fmla="*/ 0 h 81"/>
                <a:gd name="T52" fmla="*/ 62 w 193"/>
                <a:gd name="T53" fmla="*/ 0 h 81"/>
                <a:gd name="T54" fmla="*/ 71 w 193"/>
                <a:gd name="T55" fmla="*/ 3 h 81"/>
                <a:gd name="T56" fmla="*/ 80 w 193"/>
                <a:gd name="T57" fmla="*/ 8 h 81"/>
                <a:gd name="T58" fmla="*/ 113 w 193"/>
                <a:gd name="T59" fmla="*/ 30 h 81"/>
                <a:gd name="T60" fmla="*/ 144 w 193"/>
                <a:gd name="T61" fmla="*/ 50 h 81"/>
                <a:gd name="T62" fmla="*/ 153 w 193"/>
                <a:gd name="T63" fmla="*/ 55 h 81"/>
                <a:gd name="T64" fmla="*/ 162 w 193"/>
                <a:gd name="T65" fmla="*/ 58 h 81"/>
                <a:gd name="T66" fmla="*/ 171 w 193"/>
                <a:gd name="T67" fmla="*/ 59 h 81"/>
                <a:gd name="T68" fmla="*/ 179 w 193"/>
                <a:gd name="T69" fmla="*/ 59 h 81"/>
                <a:gd name="T70" fmla="*/ 186 w 193"/>
                <a:gd name="T71" fmla="*/ 57 h 81"/>
                <a:gd name="T72" fmla="*/ 190 w 193"/>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1"/>
                <a:gd name="T113" fmla="*/ 193 w 193"/>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1">
                  <a:moveTo>
                    <a:pt x="190" y="52"/>
                  </a:moveTo>
                  <a:lnTo>
                    <a:pt x="192" y="56"/>
                  </a:lnTo>
                  <a:lnTo>
                    <a:pt x="190" y="58"/>
                  </a:lnTo>
                  <a:lnTo>
                    <a:pt x="189" y="61"/>
                  </a:lnTo>
                  <a:lnTo>
                    <a:pt x="187" y="63"/>
                  </a:lnTo>
                  <a:lnTo>
                    <a:pt x="184" y="66"/>
                  </a:lnTo>
                  <a:lnTo>
                    <a:pt x="178" y="69"/>
                  </a:lnTo>
                  <a:lnTo>
                    <a:pt x="176" y="72"/>
                  </a:lnTo>
                  <a:lnTo>
                    <a:pt x="170" y="74"/>
                  </a:lnTo>
                  <a:lnTo>
                    <a:pt x="164" y="76"/>
                  </a:lnTo>
                  <a:lnTo>
                    <a:pt x="159" y="77"/>
                  </a:lnTo>
                  <a:lnTo>
                    <a:pt x="154" y="79"/>
                  </a:lnTo>
                  <a:lnTo>
                    <a:pt x="150" y="79"/>
                  </a:lnTo>
                  <a:lnTo>
                    <a:pt x="146" y="80"/>
                  </a:lnTo>
                  <a:lnTo>
                    <a:pt x="142" y="78"/>
                  </a:lnTo>
                  <a:lnTo>
                    <a:pt x="138" y="78"/>
                  </a:lnTo>
                  <a:lnTo>
                    <a:pt x="134" y="77"/>
                  </a:lnTo>
                  <a:lnTo>
                    <a:pt x="130" y="75"/>
                  </a:lnTo>
                  <a:lnTo>
                    <a:pt x="126" y="72"/>
                  </a:lnTo>
                  <a:lnTo>
                    <a:pt x="121" y="69"/>
                  </a:lnTo>
                  <a:lnTo>
                    <a:pt x="92" y="50"/>
                  </a:lnTo>
                  <a:lnTo>
                    <a:pt x="65" y="31"/>
                  </a:lnTo>
                  <a:lnTo>
                    <a:pt x="60" y="28"/>
                  </a:lnTo>
                  <a:lnTo>
                    <a:pt x="55"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0"/>
                  </a:lnTo>
                  <a:lnTo>
                    <a:pt x="137" y="46"/>
                  </a:lnTo>
                  <a:lnTo>
                    <a:pt x="144" y="50"/>
                  </a:lnTo>
                  <a:lnTo>
                    <a:pt x="148" y="53"/>
                  </a:lnTo>
                  <a:lnTo>
                    <a:pt x="153" y="55"/>
                  </a:lnTo>
                  <a:lnTo>
                    <a:pt x="157" y="57"/>
                  </a:lnTo>
                  <a:lnTo>
                    <a:pt x="162" y="58"/>
                  </a:lnTo>
                  <a:lnTo>
                    <a:pt x="166" y="59"/>
                  </a:lnTo>
                  <a:lnTo>
                    <a:pt x="171" y="59"/>
                  </a:lnTo>
                  <a:lnTo>
                    <a:pt x="175" y="59"/>
                  </a:lnTo>
                  <a:lnTo>
                    <a:pt x="179" y="59"/>
                  </a:lnTo>
                  <a:lnTo>
                    <a:pt x="183" y="58"/>
                  </a:lnTo>
                  <a:lnTo>
                    <a:pt x="186" y="57"/>
                  </a:lnTo>
                  <a:lnTo>
                    <a:pt x="189" y="55"/>
                  </a:lnTo>
                  <a:lnTo>
                    <a:pt x="190" y="52"/>
                  </a:lnTo>
                </a:path>
              </a:pathLst>
            </a:custGeom>
            <a:solidFill>
              <a:srgbClr val="FF0000"/>
            </a:solidFill>
            <a:ln w="12700" cap="rnd">
              <a:solidFill>
                <a:srgbClr val="FF0000"/>
              </a:solidFill>
              <a:round/>
              <a:headEnd/>
              <a:tailEnd/>
            </a:ln>
          </p:spPr>
          <p:txBody>
            <a:bodyPr/>
            <a:lstStyle/>
            <a:p>
              <a:endParaRPr lang="en-US"/>
            </a:p>
          </p:txBody>
        </p:sp>
        <p:sp>
          <p:nvSpPr>
            <p:cNvPr id="177" name="Freeform 59"/>
            <p:cNvSpPr>
              <a:spLocks/>
            </p:cNvSpPr>
            <p:nvPr/>
          </p:nvSpPr>
          <p:spPr bwMode="auto">
            <a:xfrm>
              <a:off x="3527" y="1803"/>
              <a:ext cx="196" cy="80"/>
            </a:xfrm>
            <a:custGeom>
              <a:avLst/>
              <a:gdLst>
                <a:gd name="T0" fmla="*/ 193 w 196"/>
                <a:gd name="T1" fmla="*/ 55 h 80"/>
                <a:gd name="T2" fmla="*/ 189 w 196"/>
                <a:gd name="T3" fmla="*/ 60 h 80"/>
                <a:gd name="T4" fmla="*/ 183 w 196"/>
                <a:gd name="T5" fmla="*/ 66 h 80"/>
                <a:gd name="T6" fmla="*/ 176 w 196"/>
                <a:gd name="T7" fmla="*/ 71 h 80"/>
                <a:gd name="T8" fmla="*/ 165 w 196"/>
                <a:gd name="T9" fmla="*/ 76 h 80"/>
                <a:gd name="T10" fmla="*/ 156 w 196"/>
                <a:gd name="T11" fmla="*/ 78 h 80"/>
                <a:gd name="T12" fmla="*/ 147 w 196"/>
                <a:gd name="T13" fmla="*/ 79 h 80"/>
                <a:gd name="T14" fmla="*/ 139 w 196"/>
                <a:gd name="T15" fmla="*/ 77 h 80"/>
                <a:gd name="T16" fmla="*/ 131 w 196"/>
                <a:gd name="T17" fmla="*/ 75 h 80"/>
                <a:gd name="T18" fmla="*/ 121 w 196"/>
                <a:gd name="T19" fmla="*/ 68 h 80"/>
                <a:gd name="T20" fmla="*/ 66 w 196"/>
                <a:gd name="T21" fmla="*/ 32 h 80"/>
                <a:gd name="T22" fmla="*/ 56 w 196"/>
                <a:gd name="T23" fmla="*/ 26 h 80"/>
                <a:gd name="T24" fmla="*/ 47 w 196"/>
                <a:gd name="T25" fmla="*/ 22 h 80"/>
                <a:gd name="T26" fmla="*/ 37 w 196"/>
                <a:gd name="T27" fmla="*/ 19 h 80"/>
                <a:gd name="T28" fmla="*/ 29 w 196"/>
                <a:gd name="T29" fmla="*/ 19 h 80"/>
                <a:gd name="T30" fmla="*/ 21 w 196"/>
                <a:gd name="T31" fmla="*/ 19 h 80"/>
                <a:gd name="T32" fmla="*/ 12 w 196"/>
                <a:gd name="T33" fmla="*/ 22 h 80"/>
                <a:gd name="T34" fmla="*/ 5 w 196"/>
                <a:gd name="T35" fmla="*/ 25 h 80"/>
                <a:gd name="T36" fmla="*/ 0 w 196"/>
                <a:gd name="T37" fmla="*/ 27 h 80"/>
                <a:gd name="T38" fmla="*/ 1 w 196"/>
                <a:gd name="T39" fmla="*/ 24 h 80"/>
                <a:gd name="T40" fmla="*/ 5 w 196"/>
                <a:gd name="T41" fmla="*/ 20 h 80"/>
                <a:gd name="T42" fmla="*/ 9 w 196"/>
                <a:gd name="T43" fmla="*/ 17 h 80"/>
                <a:gd name="T44" fmla="*/ 21 w 196"/>
                <a:gd name="T45" fmla="*/ 12 h 80"/>
                <a:gd name="T46" fmla="*/ 35 w 196"/>
                <a:gd name="T47" fmla="*/ 5 h 80"/>
                <a:gd name="T48" fmla="*/ 47 w 196"/>
                <a:gd name="T49" fmla="*/ 1 h 80"/>
                <a:gd name="T50" fmla="*/ 55 w 196"/>
                <a:gd name="T51" fmla="*/ 0 h 80"/>
                <a:gd name="T52" fmla="*/ 63 w 196"/>
                <a:gd name="T53" fmla="*/ 1 h 80"/>
                <a:gd name="T54" fmla="*/ 71 w 196"/>
                <a:gd name="T55" fmla="*/ 3 h 80"/>
                <a:gd name="T56" fmla="*/ 81 w 196"/>
                <a:gd name="T57" fmla="*/ 8 h 80"/>
                <a:gd name="T58" fmla="*/ 114 w 196"/>
                <a:gd name="T59" fmla="*/ 30 h 80"/>
                <a:gd name="T60" fmla="*/ 145 w 196"/>
                <a:gd name="T61" fmla="*/ 50 h 80"/>
                <a:gd name="T62" fmla="*/ 154 w 196"/>
                <a:gd name="T63" fmla="*/ 55 h 80"/>
                <a:gd name="T64" fmla="*/ 163 w 196"/>
                <a:gd name="T65" fmla="*/ 58 h 80"/>
                <a:gd name="T66" fmla="*/ 172 w 196"/>
                <a:gd name="T67" fmla="*/ 59 h 80"/>
                <a:gd name="T68" fmla="*/ 180 w 196"/>
                <a:gd name="T69" fmla="*/ 59 h 80"/>
                <a:gd name="T70" fmla="*/ 188 w 196"/>
                <a:gd name="T71" fmla="*/ 56 h 80"/>
                <a:gd name="T72" fmla="*/ 195 w 196"/>
                <a:gd name="T73" fmla="*/ 52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0"/>
                <a:gd name="T113" fmla="*/ 196 w 196"/>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0">
                  <a:moveTo>
                    <a:pt x="195" y="52"/>
                  </a:moveTo>
                  <a:lnTo>
                    <a:pt x="193" y="55"/>
                  </a:lnTo>
                  <a:lnTo>
                    <a:pt x="191" y="58"/>
                  </a:lnTo>
                  <a:lnTo>
                    <a:pt x="189" y="60"/>
                  </a:lnTo>
                  <a:lnTo>
                    <a:pt x="186" y="63"/>
                  </a:lnTo>
                  <a:lnTo>
                    <a:pt x="183" y="66"/>
                  </a:lnTo>
                  <a:lnTo>
                    <a:pt x="180" y="68"/>
                  </a:lnTo>
                  <a:lnTo>
                    <a:pt x="176" y="71"/>
                  </a:lnTo>
                  <a:lnTo>
                    <a:pt x="170" y="74"/>
                  </a:lnTo>
                  <a:lnTo>
                    <a:pt x="165" y="76"/>
                  </a:lnTo>
                  <a:lnTo>
                    <a:pt x="160" y="77"/>
                  </a:lnTo>
                  <a:lnTo>
                    <a:pt x="156" y="78"/>
                  </a:lnTo>
                  <a:lnTo>
                    <a:pt x="152" y="78"/>
                  </a:lnTo>
                  <a:lnTo>
                    <a:pt x="147" y="79"/>
                  </a:lnTo>
                  <a:lnTo>
                    <a:pt x="144" y="78"/>
                  </a:lnTo>
                  <a:lnTo>
                    <a:pt x="139" y="77"/>
                  </a:lnTo>
                  <a:lnTo>
                    <a:pt x="136" y="76"/>
                  </a:lnTo>
                  <a:lnTo>
                    <a:pt x="131" y="75"/>
                  </a:lnTo>
                  <a:lnTo>
                    <a:pt x="126" y="72"/>
                  </a:lnTo>
                  <a:lnTo>
                    <a:pt x="121" y="68"/>
                  </a:lnTo>
                  <a:lnTo>
                    <a:pt x="94" y="50"/>
                  </a:lnTo>
                  <a:lnTo>
                    <a:pt x="66" y="32"/>
                  </a:lnTo>
                  <a:lnTo>
                    <a:pt x="60" y="29"/>
                  </a:lnTo>
                  <a:lnTo>
                    <a:pt x="56" y="26"/>
                  </a:lnTo>
                  <a:lnTo>
                    <a:pt x="51" y="24"/>
                  </a:lnTo>
                  <a:lnTo>
                    <a:pt x="47" y="22"/>
                  </a:lnTo>
                  <a:lnTo>
                    <a:pt x="41" y="20"/>
                  </a:lnTo>
                  <a:lnTo>
                    <a:pt x="37" y="19"/>
                  </a:lnTo>
                  <a:lnTo>
                    <a:pt x="33" y="18"/>
                  </a:lnTo>
                  <a:lnTo>
                    <a:pt x="29" y="19"/>
                  </a:lnTo>
                  <a:lnTo>
                    <a:pt x="24" y="19"/>
                  </a:lnTo>
                  <a:lnTo>
                    <a:pt x="21" y="19"/>
                  </a:lnTo>
                  <a:lnTo>
                    <a:pt x="17" y="21"/>
                  </a:lnTo>
                  <a:lnTo>
                    <a:pt x="12" y="22"/>
                  </a:lnTo>
                  <a:lnTo>
                    <a:pt x="9" y="23"/>
                  </a:lnTo>
                  <a:lnTo>
                    <a:pt x="5" y="25"/>
                  </a:lnTo>
                  <a:lnTo>
                    <a:pt x="3" y="26"/>
                  </a:lnTo>
                  <a:lnTo>
                    <a:pt x="0" y="27"/>
                  </a:lnTo>
                  <a:lnTo>
                    <a:pt x="1" y="26"/>
                  </a:lnTo>
                  <a:lnTo>
                    <a:pt x="1" y="24"/>
                  </a:lnTo>
                  <a:lnTo>
                    <a:pt x="3" y="22"/>
                  </a:lnTo>
                  <a:lnTo>
                    <a:pt x="5" y="20"/>
                  </a:lnTo>
                  <a:lnTo>
                    <a:pt x="7" y="18"/>
                  </a:lnTo>
                  <a:lnTo>
                    <a:pt x="9" y="17"/>
                  </a:lnTo>
                  <a:lnTo>
                    <a:pt x="14" y="15"/>
                  </a:lnTo>
                  <a:lnTo>
                    <a:pt x="21" y="12"/>
                  </a:lnTo>
                  <a:lnTo>
                    <a:pt x="28" y="8"/>
                  </a:lnTo>
                  <a:lnTo>
                    <a:pt x="35" y="5"/>
                  </a:lnTo>
                  <a:lnTo>
                    <a:pt x="42" y="3"/>
                  </a:lnTo>
                  <a:lnTo>
                    <a:pt x="47" y="1"/>
                  </a:lnTo>
                  <a:lnTo>
                    <a:pt x="51" y="0"/>
                  </a:lnTo>
                  <a:lnTo>
                    <a:pt x="55" y="0"/>
                  </a:lnTo>
                  <a:lnTo>
                    <a:pt x="60" y="0"/>
                  </a:lnTo>
                  <a:lnTo>
                    <a:pt x="63" y="1"/>
                  </a:lnTo>
                  <a:lnTo>
                    <a:pt x="67" y="2"/>
                  </a:lnTo>
                  <a:lnTo>
                    <a:pt x="71" y="3"/>
                  </a:lnTo>
                  <a:lnTo>
                    <a:pt x="76" y="6"/>
                  </a:lnTo>
                  <a:lnTo>
                    <a:pt x="81" y="8"/>
                  </a:lnTo>
                  <a:lnTo>
                    <a:pt x="87" y="11"/>
                  </a:lnTo>
                  <a:lnTo>
                    <a:pt x="114" y="30"/>
                  </a:lnTo>
                  <a:lnTo>
                    <a:pt x="138" y="46"/>
                  </a:lnTo>
                  <a:lnTo>
                    <a:pt x="145" y="50"/>
                  </a:lnTo>
                  <a:lnTo>
                    <a:pt x="150" y="53"/>
                  </a:lnTo>
                  <a:lnTo>
                    <a:pt x="154" y="55"/>
                  </a:lnTo>
                  <a:lnTo>
                    <a:pt x="159" y="56"/>
                  </a:lnTo>
                  <a:lnTo>
                    <a:pt x="163" y="58"/>
                  </a:lnTo>
                  <a:lnTo>
                    <a:pt x="168" y="59"/>
                  </a:lnTo>
                  <a:lnTo>
                    <a:pt x="172" y="59"/>
                  </a:lnTo>
                  <a:lnTo>
                    <a:pt x="177" y="59"/>
                  </a:lnTo>
                  <a:lnTo>
                    <a:pt x="180" y="59"/>
                  </a:lnTo>
                  <a:lnTo>
                    <a:pt x="184" y="57"/>
                  </a:lnTo>
                  <a:lnTo>
                    <a:pt x="188" y="56"/>
                  </a:lnTo>
                  <a:lnTo>
                    <a:pt x="190" y="54"/>
                  </a:lnTo>
                  <a:lnTo>
                    <a:pt x="195" y="52"/>
                  </a:lnTo>
                </a:path>
              </a:pathLst>
            </a:custGeom>
            <a:solidFill>
              <a:srgbClr val="FF0000"/>
            </a:solidFill>
            <a:ln w="12700" cap="rnd">
              <a:solidFill>
                <a:srgbClr val="FF0000"/>
              </a:solidFill>
              <a:round/>
              <a:headEnd/>
              <a:tailEnd/>
            </a:ln>
          </p:spPr>
          <p:txBody>
            <a:bodyPr/>
            <a:lstStyle/>
            <a:p>
              <a:endParaRPr lang="en-US"/>
            </a:p>
          </p:txBody>
        </p:sp>
        <p:sp>
          <p:nvSpPr>
            <p:cNvPr id="178" name="Freeform 60"/>
            <p:cNvSpPr>
              <a:spLocks/>
            </p:cNvSpPr>
            <p:nvPr/>
          </p:nvSpPr>
          <p:spPr bwMode="auto">
            <a:xfrm>
              <a:off x="3978" y="1575"/>
              <a:ext cx="192" cy="86"/>
            </a:xfrm>
            <a:custGeom>
              <a:avLst/>
              <a:gdLst>
                <a:gd name="T0" fmla="*/ 191 w 192"/>
                <a:gd name="T1" fmla="*/ 59 h 86"/>
                <a:gd name="T2" fmla="*/ 188 w 192"/>
                <a:gd name="T3" fmla="*/ 65 h 86"/>
                <a:gd name="T4" fmla="*/ 183 w 192"/>
                <a:gd name="T5" fmla="*/ 70 h 86"/>
                <a:gd name="T6" fmla="*/ 175 w 192"/>
                <a:gd name="T7" fmla="*/ 76 h 86"/>
                <a:gd name="T8" fmla="*/ 163 w 192"/>
                <a:gd name="T9" fmla="*/ 81 h 86"/>
                <a:gd name="T10" fmla="*/ 153 w 192"/>
                <a:gd name="T11" fmla="*/ 84 h 86"/>
                <a:gd name="T12" fmla="*/ 145 w 192"/>
                <a:gd name="T13" fmla="*/ 85 h 86"/>
                <a:gd name="T14" fmla="*/ 138 w 192"/>
                <a:gd name="T15" fmla="*/ 83 h 86"/>
                <a:gd name="T16" fmla="*/ 130 w 192"/>
                <a:gd name="T17" fmla="*/ 80 h 86"/>
                <a:gd name="T18" fmla="*/ 120 w 192"/>
                <a:gd name="T19" fmla="*/ 73 h 86"/>
                <a:gd name="T20" fmla="*/ 65 w 192"/>
                <a:gd name="T21" fmla="*/ 33 h 86"/>
                <a:gd name="T22" fmla="*/ 54 w 192"/>
                <a:gd name="T23" fmla="*/ 28 h 86"/>
                <a:gd name="T24" fmla="*/ 45 w 192"/>
                <a:gd name="T25" fmla="*/ 23 h 86"/>
                <a:gd name="T26" fmla="*/ 36 w 192"/>
                <a:gd name="T27" fmla="*/ 20 h 86"/>
                <a:gd name="T28" fmla="*/ 28 w 192"/>
                <a:gd name="T29" fmla="*/ 19 h 86"/>
                <a:gd name="T30" fmla="*/ 20 w 192"/>
                <a:gd name="T31" fmla="*/ 20 h 86"/>
                <a:gd name="T32" fmla="*/ 11 w 192"/>
                <a:gd name="T33" fmla="*/ 23 h 86"/>
                <a:gd name="T34" fmla="*/ 5 w 192"/>
                <a:gd name="T35" fmla="*/ 25 h 86"/>
                <a:gd name="T36" fmla="*/ 0 w 192"/>
                <a:gd name="T37" fmla="*/ 29 h 86"/>
                <a:gd name="T38" fmla="*/ 2 w 192"/>
                <a:gd name="T39" fmla="*/ 25 h 86"/>
                <a:gd name="T40" fmla="*/ 4 w 192"/>
                <a:gd name="T41" fmla="*/ 21 h 86"/>
                <a:gd name="T42" fmla="*/ 9 w 192"/>
                <a:gd name="T43" fmla="*/ 18 h 86"/>
                <a:gd name="T44" fmla="*/ 19 w 192"/>
                <a:gd name="T45" fmla="*/ 12 h 86"/>
                <a:gd name="T46" fmla="*/ 34 w 192"/>
                <a:gd name="T47" fmla="*/ 6 h 86"/>
                <a:gd name="T48" fmla="*/ 45 w 192"/>
                <a:gd name="T49" fmla="*/ 1 h 86"/>
                <a:gd name="T50" fmla="*/ 54 w 192"/>
                <a:gd name="T51" fmla="*/ 0 h 86"/>
                <a:gd name="T52" fmla="*/ 62 w 192"/>
                <a:gd name="T53" fmla="*/ 0 h 86"/>
                <a:gd name="T54" fmla="*/ 71 w 192"/>
                <a:gd name="T55" fmla="*/ 3 h 86"/>
                <a:gd name="T56" fmla="*/ 80 w 192"/>
                <a:gd name="T57" fmla="*/ 9 h 86"/>
                <a:gd name="T58" fmla="*/ 113 w 192"/>
                <a:gd name="T59" fmla="*/ 32 h 86"/>
                <a:gd name="T60" fmla="*/ 143 w 192"/>
                <a:gd name="T61" fmla="*/ 54 h 86"/>
                <a:gd name="T62" fmla="*/ 152 w 192"/>
                <a:gd name="T63" fmla="*/ 58 h 86"/>
                <a:gd name="T64" fmla="*/ 161 w 192"/>
                <a:gd name="T65" fmla="*/ 62 h 86"/>
                <a:gd name="T66" fmla="*/ 170 w 192"/>
                <a:gd name="T67" fmla="*/ 63 h 86"/>
                <a:gd name="T68" fmla="*/ 178 w 192"/>
                <a:gd name="T69" fmla="*/ 63 h 86"/>
                <a:gd name="T70" fmla="*/ 185 w 192"/>
                <a:gd name="T71" fmla="*/ 60 h 86"/>
                <a:gd name="T72" fmla="*/ 189 w 192"/>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6"/>
                <a:gd name="T113" fmla="*/ 192 w 192"/>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6">
                  <a:moveTo>
                    <a:pt x="189" y="55"/>
                  </a:moveTo>
                  <a:lnTo>
                    <a:pt x="191" y="59"/>
                  </a:lnTo>
                  <a:lnTo>
                    <a:pt x="189" y="62"/>
                  </a:lnTo>
                  <a:lnTo>
                    <a:pt x="188" y="65"/>
                  </a:lnTo>
                  <a:lnTo>
                    <a:pt x="186" y="67"/>
                  </a:lnTo>
                  <a:lnTo>
                    <a:pt x="183" y="70"/>
                  </a:lnTo>
                  <a:lnTo>
                    <a:pt x="177" y="74"/>
                  </a:lnTo>
                  <a:lnTo>
                    <a:pt x="175" y="76"/>
                  </a:lnTo>
                  <a:lnTo>
                    <a:pt x="169" y="78"/>
                  </a:lnTo>
                  <a:lnTo>
                    <a:pt x="163" y="81"/>
                  </a:lnTo>
                  <a:lnTo>
                    <a:pt x="158" y="82"/>
                  </a:lnTo>
                  <a:lnTo>
                    <a:pt x="153" y="84"/>
                  </a:lnTo>
                  <a:lnTo>
                    <a:pt x="150" y="84"/>
                  </a:lnTo>
                  <a:lnTo>
                    <a:pt x="145" y="85"/>
                  </a:lnTo>
                  <a:lnTo>
                    <a:pt x="142" y="83"/>
                  </a:lnTo>
                  <a:lnTo>
                    <a:pt x="138" y="83"/>
                  </a:lnTo>
                  <a:lnTo>
                    <a:pt x="133" y="82"/>
                  </a:lnTo>
                  <a:lnTo>
                    <a:pt x="130" y="80"/>
                  </a:lnTo>
                  <a:lnTo>
                    <a:pt x="125" y="77"/>
                  </a:lnTo>
                  <a:lnTo>
                    <a:pt x="120" y="73"/>
                  </a:lnTo>
                  <a:lnTo>
                    <a:pt x="92" y="53"/>
                  </a:lnTo>
                  <a:lnTo>
                    <a:pt x="65"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1" y="3"/>
                  </a:lnTo>
                  <a:lnTo>
                    <a:pt x="75" y="6"/>
                  </a:lnTo>
                  <a:lnTo>
                    <a:pt x="80" y="9"/>
                  </a:lnTo>
                  <a:lnTo>
                    <a:pt x="85" y="12"/>
                  </a:lnTo>
                  <a:lnTo>
                    <a:pt x="113" y="32"/>
                  </a:lnTo>
                  <a:lnTo>
                    <a:pt x="136" y="49"/>
                  </a:lnTo>
                  <a:lnTo>
                    <a:pt x="143" y="54"/>
                  </a:lnTo>
                  <a:lnTo>
                    <a:pt x="148" y="56"/>
                  </a:lnTo>
                  <a:lnTo>
                    <a:pt x="152" y="58"/>
                  </a:lnTo>
                  <a:lnTo>
                    <a:pt x="156" y="60"/>
                  </a:lnTo>
                  <a:lnTo>
                    <a:pt x="161" y="62"/>
                  </a:lnTo>
                  <a:lnTo>
                    <a:pt x="165" y="63"/>
                  </a:lnTo>
                  <a:lnTo>
                    <a:pt x="170" y="63"/>
                  </a:lnTo>
                  <a:lnTo>
                    <a:pt x="174" y="63"/>
                  </a:lnTo>
                  <a:lnTo>
                    <a:pt x="178" y="63"/>
                  </a:lnTo>
                  <a:lnTo>
                    <a:pt x="182" y="61"/>
                  </a:lnTo>
                  <a:lnTo>
                    <a:pt x="185" y="60"/>
                  </a:lnTo>
                  <a:lnTo>
                    <a:pt x="188" y="58"/>
                  </a:lnTo>
                  <a:lnTo>
                    <a:pt x="189" y="55"/>
                  </a:lnTo>
                </a:path>
              </a:pathLst>
            </a:custGeom>
            <a:solidFill>
              <a:srgbClr val="FF0000"/>
            </a:solidFill>
            <a:ln w="12700" cap="rnd">
              <a:solidFill>
                <a:srgbClr val="FF0000"/>
              </a:solidFill>
              <a:round/>
              <a:headEnd/>
              <a:tailEnd/>
            </a:ln>
          </p:spPr>
          <p:txBody>
            <a:bodyPr/>
            <a:lstStyle/>
            <a:p>
              <a:endParaRPr lang="en-US"/>
            </a:p>
          </p:txBody>
        </p:sp>
        <p:sp>
          <p:nvSpPr>
            <p:cNvPr id="179" name="Freeform 61"/>
            <p:cNvSpPr>
              <a:spLocks/>
            </p:cNvSpPr>
            <p:nvPr/>
          </p:nvSpPr>
          <p:spPr bwMode="auto">
            <a:xfrm>
              <a:off x="3825" y="1650"/>
              <a:ext cx="197" cy="86"/>
            </a:xfrm>
            <a:custGeom>
              <a:avLst/>
              <a:gdLst>
                <a:gd name="T0" fmla="*/ 194 w 197"/>
                <a:gd name="T1" fmla="*/ 59 h 86"/>
                <a:gd name="T2" fmla="*/ 190 w 197"/>
                <a:gd name="T3" fmla="*/ 65 h 86"/>
                <a:gd name="T4" fmla="*/ 184 w 197"/>
                <a:gd name="T5" fmla="*/ 71 h 86"/>
                <a:gd name="T6" fmla="*/ 177 w 197"/>
                <a:gd name="T7" fmla="*/ 76 h 86"/>
                <a:gd name="T8" fmla="*/ 165 w 197"/>
                <a:gd name="T9" fmla="*/ 82 h 86"/>
                <a:gd name="T10" fmla="*/ 157 w 197"/>
                <a:gd name="T11" fmla="*/ 84 h 86"/>
                <a:gd name="T12" fmla="*/ 148 w 197"/>
                <a:gd name="T13" fmla="*/ 85 h 86"/>
                <a:gd name="T14" fmla="*/ 140 w 197"/>
                <a:gd name="T15" fmla="*/ 83 h 86"/>
                <a:gd name="T16" fmla="*/ 132 w 197"/>
                <a:gd name="T17" fmla="*/ 80 h 86"/>
                <a:gd name="T18" fmla="*/ 121 w 197"/>
                <a:gd name="T19" fmla="*/ 74 h 86"/>
                <a:gd name="T20" fmla="*/ 66 w 197"/>
                <a:gd name="T21" fmla="*/ 34 h 86"/>
                <a:gd name="T22" fmla="*/ 56 w 197"/>
                <a:gd name="T23" fmla="*/ 28 h 86"/>
                <a:gd name="T24" fmla="*/ 47 w 197"/>
                <a:gd name="T25" fmla="*/ 24 h 86"/>
                <a:gd name="T26" fmla="*/ 37 w 197"/>
                <a:gd name="T27" fmla="*/ 20 h 86"/>
                <a:gd name="T28" fmla="*/ 29 w 197"/>
                <a:gd name="T29" fmla="*/ 20 h 86"/>
                <a:gd name="T30" fmla="*/ 21 w 197"/>
                <a:gd name="T31" fmla="*/ 21 h 86"/>
                <a:gd name="T32" fmla="*/ 12 w 197"/>
                <a:gd name="T33" fmla="*/ 24 h 86"/>
                <a:gd name="T34" fmla="*/ 5 w 197"/>
                <a:gd name="T35" fmla="*/ 27 h 86"/>
                <a:gd name="T36" fmla="*/ 0 w 197"/>
                <a:gd name="T37" fmla="*/ 29 h 86"/>
                <a:gd name="T38" fmla="*/ 1 w 197"/>
                <a:gd name="T39" fmla="*/ 26 h 86"/>
                <a:gd name="T40" fmla="*/ 5 w 197"/>
                <a:gd name="T41" fmla="*/ 21 h 86"/>
                <a:gd name="T42" fmla="*/ 9 w 197"/>
                <a:gd name="T43" fmla="*/ 18 h 86"/>
                <a:gd name="T44" fmla="*/ 21 w 197"/>
                <a:gd name="T45" fmla="*/ 13 h 86"/>
                <a:gd name="T46" fmla="*/ 35 w 197"/>
                <a:gd name="T47" fmla="*/ 6 h 86"/>
                <a:gd name="T48" fmla="*/ 47 w 197"/>
                <a:gd name="T49" fmla="*/ 1 h 86"/>
                <a:gd name="T50" fmla="*/ 56 w 197"/>
                <a:gd name="T51" fmla="*/ 0 h 86"/>
                <a:gd name="T52" fmla="*/ 64 w 197"/>
                <a:gd name="T53" fmla="*/ 1 h 86"/>
                <a:gd name="T54" fmla="*/ 72 w 197"/>
                <a:gd name="T55" fmla="*/ 3 h 86"/>
                <a:gd name="T56" fmla="*/ 81 w 197"/>
                <a:gd name="T57" fmla="*/ 9 h 86"/>
                <a:gd name="T58" fmla="*/ 115 w 197"/>
                <a:gd name="T59" fmla="*/ 32 h 86"/>
                <a:gd name="T60" fmla="*/ 146 w 197"/>
                <a:gd name="T61" fmla="*/ 54 h 86"/>
                <a:gd name="T62" fmla="*/ 155 w 197"/>
                <a:gd name="T63" fmla="*/ 59 h 86"/>
                <a:gd name="T64" fmla="*/ 164 w 197"/>
                <a:gd name="T65" fmla="*/ 63 h 86"/>
                <a:gd name="T66" fmla="*/ 173 w 197"/>
                <a:gd name="T67" fmla="*/ 64 h 86"/>
                <a:gd name="T68" fmla="*/ 181 w 197"/>
                <a:gd name="T69" fmla="*/ 63 h 86"/>
                <a:gd name="T70" fmla="*/ 189 w 197"/>
                <a:gd name="T71" fmla="*/ 60 h 86"/>
                <a:gd name="T72" fmla="*/ 196 w 197"/>
                <a:gd name="T73" fmla="*/ 5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6"/>
                <a:gd name="T113" fmla="*/ 197 w 197"/>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6">
                  <a:moveTo>
                    <a:pt x="196" y="56"/>
                  </a:moveTo>
                  <a:lnTo>
                    <a:pt x="194" y="59"/>
                  </a:lnTo>
                  <a:lnTo>
                    <a:pt x="192" y="62"/>
                  </a:lnTo>
                  <a:lnTo>
                    <a:pt x="190" y="65"/>
                  </a:lnTo>
                  <a:lnTo>
                    <a:pt x="187" y="68"/>
                  </a:lnTo>
                  <a:lnTo>
                    <a:pt x="184" y="71"/>
                  </a:lnTo>
                  <a:lnTo>
                    <a:pt x="181" y="74"/>
                  </a:lnTo>
                  <a:lnTo>
                    <a:pt x="177" y="76"/>
                  </a:lnTo>
                  <a:lnTo>
                    <a:pt x="171" y="79"/>
                  </a:lnTo>
                  <a:lnTo>
                    <a:pt x="165" y="82"/>
                  </a:lnTo>
                  <a:lnTo>
                    <a:pt x="161" y="83"/>
                  </a:lnTo>
                  <a:lnTo>
                    <a:pt x="157" y="84"/>
                  </a:lnTo>
                  <a:lnTo>
                    <a:pt x="153" y="84"/>
                  </a:lnTo>
                  <a:lnTo>
                    <a:pt x="148" y="85"/>
                  </a:lnTo>
                  <a:lnTo>
                    <a:pt x="145" y="84"/>
                  </a:lnTo>
                  <a:lnTo>
                    <a:pt x="140" y="83"/>
                  </a:lnTo>
                  <a:lnTo>
                    <a:pt x="136" y="82"/>
                  </a:lnTo>
                  <a:lnTo>
                    <a:pt x="132" y="80"/>
                  </a:lnTo>
                  <a:lnTo>
                    <a:pt x="126" y="78"/>
                  </a:lnTo>
                  <a:lnTo>
                    <a:pt x="121" y="74"/>
                  </a:lnTo>
                  <a:lnTo>
                    <a:pt x="94" y="54"/>
                  </a:lnTo>
                  <a:lnTo>
                    <a:pt x="66" y="34"/>
                  </a:lnTo>
                  <a:lnTo>
                    <a:pt x="61" y="31"/>
                  </a:lnTo>
                  <a:lnTo>
                    <a:pt x="56" y="28"/>
                  </a:lnTo>
                  <a:lnTo>
                    <a:pt x="51" y="26"/>
                  </a:lnTo>
                  <a:lnTo>
                    <a:pt x="47" y="24"/>
                  </a:lnTo>
                  <a:lnTo>
                    <a:pt x="41" y="21"/>
                  </a:lnTo>
                  <a:lnTo>
                    <a:pt x="37" y="20"/>
                  </a:lnTo>
                  <a:lnTo>
                    <a:pt x="33" y="20"/>
                  </a:lnTo>
                  <a:lnTo>
                    <a:pt x="29" y="20"/>
                  </a:lnTo>
                  <a:lnTo>
                    <a:pt x="24" y="20"/>
                  </a:lnTo>
                  <a:lnTo>
                    <a:pt x="21" y="21"/>
                  </a:lnTo>
                  <a:lnTo>
                    <a:pt x="17" y="22"/>
                  </a:lnTo>
                  <a:lnTo>
                    <a:pt x="12" y="24"/>
                  </a:lnTo>
                  <a:lnTo>
                    <a:pt x="9" y="25"/>
                  </a:lnTo>
                  <a:lnTo>
                    <a:pt x="5" y="27"/>
                  </a:lnTo>
                  <a:lnTo>
                    <a:pt x="3" y="28"/>
                  </a:lnTo>
                  <a:lnTo>
                    <a:pt x="0" y="29"/>
                  </a:lnTo>
                  <a:lnTo>
                    <a:pt x="1" y="28"/>
                  </a:lnTo>
                  <a:lnTo>
                    <a:pt x="1" y="26"/>
                  </a:lnTo>
                  <a:lnTo>
                    <a:pt x="3" y="24"/>
                  </a:lnTo>
                  <a:lnTo>
                    <a:pt x="5" y="21"/>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4"/>
                  </a:lnTo>
                  <a:lnTo>
                    <a:pt x="151" y="57"/>
                  </a:lnTo>
                  <a:lnTo>
                    <a:pt x="155" y="59"/>
                  </a:lnTo>
                  <a:lnTo>
                    <a:pt x="159" y="61"/>
                  </a:lnTo>
                  <a:lnTo>
                    <a:pt x="164" y="63"/>
                  </a:lnTo>
                  <a:lnTo>
                    <a:pt x="169" y="63"/>
                  </a:lnTo>
                  <a:lnTo>
                    <a:pt x="173" y="64"/>
                  </a:lnTo>
                  <a:lnTo>
                    <a:pt x="178" y="63"/>
                  </a:lnTo>
                  <a:lnTo>
                    <a:pt x="181" y="63"/>
                  </a:lnTo>
                  <a:lnTo>
                    <a:pt x="185" y="61"/>
                  </a:lnTo>
                  <a:lnTo>
                    <a:pt x="189" y="60"/>
                  </a:lnTo>
                  <a:lnTo>
                    <a:pt x="191" y="58"/>
                  </a:lnTo>
                  <a:lnTo>
                    <a:pt x="196" y="56"/>
                  </a:lnTo>
                </a:path>
              </a:pathLst>
            </a:custGeom>
            <a:solidFill>
              <a:srgbClr val="FF0000"/>
            </a:solidFill>
            <a:ln w="12700" cap="rnd">
              <a:solidFill>
                <a:srgbClr val="FF0000"/>
              </a:solidFill>
              <a:round/>
              <a:headEnd/>
              <a:tailEnd/>
            </a:ln>
          </p:spPr>
          <p:txBody>
            <a:bodyPr/>
            <a:lstStyle/>
            <a:p>
              <a:endParaRPr lang="en-US"/>
            </a:p>
          </p:txBody>
        </p:sp>
        <p:sp>
          <p:nvSpPr>
            <p:cNvPr id="180" name="Freeform 62"/>
            <p:cNvSpPr>
              <a:spLocks/>
            </p:cNvSpPr>
            <p:nvPr/>
          </p:nvSpPr>
          <p:spPr bwMode="auto">
            <a:xfrm>
              <a:off x="4278" y="1428"/>
              <a:ext cx="193" cy="86"/>
            </a:xfrm>
            <a:custGeom>
              <a:avLst/>
              <a:gdLst>
                <a:gd name="T0" fmla="*/ 192 w 193"/>
                <a:gd name="T1" fmla="*/ 59 h 86"/>
                <a:gd name="T2" fmla="*/ 189 w 193"/>
                <a:gd name="T3" fmla="*/ 65 h 86"/>
                <a:gd name="T4" fmla="*/ 184 w 193"/>
                <a:gd name="T5" fmla="*/ 70 h 86"/>
                <a:gd name="T6" fmla="*/ 176 w 193"/>
                <a:gd name="T7" fmla="*/ 76 h 86"/>
                <a:gd name="T8" fmla="*/ 164 w 193"/>
                <a:gd name="T9" fmla="*/ 81 h 86"/>
                <a:gd name="T10" fmla="*/ 154 w 193"/>
                <a:gd name="T11" fmla="*/ 84 h 86"/>
                <a:gd name="T12" fmla="*/ 146 w 193"/>
                <a:gd name="T13" fmla="*/ 85 h 86"/>
                <a:gd name="T14" fmla="*/ 138 w 193"/>
                <a:gd name="T15" fmla="*/ 83 h 86"/>
                <a:gd name="T16" fmla="*/ 130 w 193"/>
                <a:gd name="T17" fmla="*/ 80 h 86"/>
                <a:gd name="T18" fmla="*/ 121 w 193"/>
                <a:gd name="T19" fmla="*/ 73 h 86"/>
                <a:gd name="T20" fmla="*/ 65 w 193"/>
                <a:gd name="T21" fmla="*/ 33 h 86"/>
                <a:gd name="T22" fmla="*/ 55 w 193"/>
                <a:gd name="T23" fmla="*/ 28 h 86"/>
                <a:gd name="T24" fmla="*/ 45 w 193"/>
                <a:gd name="T25" fmla="*/ 23 h 86"/>
                <a:gd name="T26" fmla="*/ 36 w 193"/>
                <a:gd name="T27" fmla="*/ 20 h 86"/>
                <a:gd name="T28" fmla="*/ 28 w 193"/>
                <a:gd name="T29" fmla="*/ 19 h 86"/>
                <a:gd name="T30" fmla="*/ 20 w 193"/>
                <a:gd name="T31" fmla="*/ 20 h 86"/>
                <a:gd name="T32" fmla="*/ 11 w 193"/>
                <a:gd name="T33" fmla="*/ 23 h 86"/>
                <a:gd name="T34" fmla="*/ 5 w 193"/>
                <a:gd name="T35" fmla="*/ 25 h 86"/>
                <a:gd name="T36" fmla="*/ 0 w 193"/>
                <a:gd name="T37" fmla="*/ 29 h 86"/>
                <a:gd name="T38" fmla="*/ 2 w 193"/>
                <a:gd name="T39" fmla="*/ 25 h 86"/>
                <a:gd name="T40" fmla="*/ 4 w 193"/>
                <a:gd name="T41" fmla="*/ 21 h 86"/>
                <a:gd name="T42" fmla="*/ 9 w 193"/>
                <a:gd name="T43" fmla="*/ 18 h 86"/>
                <a:gd name="T44" fmla="*/ 19 w 193"/>
                <a:gd name="T45" fmla="*/ 12 h 86"/>
                <a:gd name="T46" fmla="*/ 34 w 193"/>
                <a:gd name="T47" fmla="*/ 6 h 86"/>
                <a:gd name="T48" fmla="*/ 46 w 193"/>
                <a:gd name="T49" fmla="*/ 1 h 86"/>
                <a:gd name="T50" fmla="*/ 55 w 193"/>
                <a:gd name="T51" fmla="*/ 0 h 86"/>
                <a:gd name="T52" fmla="*/ 62 w 193"/>
                <a:gd name="T53" fmla="*/ 0 h 86"/>
                <a:gd name="T54" fmla="*/ 71 w 193"/>
                <a:gd name="T55" fmla="*/ 3 h 86"/>
                <a:gd name="T56" fmla="*/ 80 w 193"/>
                <a:gd name="T57" fmla="*/ 9 h 86"/>
                <a:gd name="T58" fmla="*/ 113 w 193"/>
                <a:gd name="T59" fmla="*/ 32 h 86"/>
                <a:gd name="T60" fmla="*/ 144 w 193"/>
                <a:gd name="T61" fmla="*/ 54 h 86"/>
                <a:gd name="T62" fmla="*/ 153 w 193"/>
                <a:gd name="T63" fmla="*/ 58 h 86"/>
                <a:gd name="T64" fmla="*/ 162 w 193"/>
                <a:gd name="T65" fmla="*/ 62 h 86"/>
                <a:gd name="T66" fmla="*/ 171 w 193"/>
                <a:gd name="T67" fmla="*/ 63 h 86"/>
                <a:gd name="T68" fmla="*/ 179 w 193"/>
                <a:gd name="T69" fmla="*/ 63 h 86"/>
                <a:gd name="T70" fmla="*/ 186 w 193"/>
                <a:gd name="T71" fmla="*/ 60 h 86"/>
                <a:gd name="T72" fmla="*/ 190 w 193"/>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6"/>
                <a:gd name="T113" fmla="*/ 193 w 19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6">
                  <a:moveTo>
                    <a:pt x="190" y="55"/>
                  </a:moveTo>
                  <a:lnTo>
                    <a:pt x="192" y="59"/>
                  </a:lnTo>
                  <a:lnTo>
                    <a:pt x="190" y="62"/>
                  </a:lnTo>
                  <a:lnTo>
                    <a:pt x="189" y="65"/>
                  </a:lnTo>
                  <a:lnTo>
                    <a:pt x="187" y="67"/>
                  </a:lnTo>
                  <a:lnTo>
                    <a:pt x="184" y="70"/>
                  </a:lnTo>
                  <a:lnTo>
                    <a:pt x="178" y="74"/>
                  </a:lnTo>
                  <a:lnTo>
                    <a:pt x="176" y="76"/>
                  </a:lnTo>
                  <a:lnTo>
                    <a:pt x="170" y="78"/>
                  </a:lnTo>
                  <a:lnTo>
                    <a:pt x="164" y="81"/>
                  </a:lnTo>
                  <a:lnTo>
                    <a:pt x="159" y="82"/>
                  </a:lnTo>
                  <a:lnTo>
                    <a:pt x="154" y="84"/>
                  </a:lnTo>
                  <a:lnTo>
                    <a:pt x="150" y="84"/>
                  </a:lnTo>
                  <a:lnTo>
                    <a:pt x="146" y="85"/>
                  </a:lnTo>
                  <a:lnTo>
                    <a:pt x="142" y="83"/>
                  </a:lnTo>
                  <a:lnTo>
                    <a:pt x="138" y="83"/>
                  </a:lnTo>
                  <a:lnTo>
                    <a:pt x="134" y="82"/>
                  </a:lnTo>
                  <a:lnTo>
                    <a:pt x="130" y="80"/>
                  </a:lnTo>
                  <a:lnTo>
                    <a:pt x="126" y="77"/>
                  </a:lnTo>
                  <a:lnTo>
                    <a:pt x="121" y="73"/>
                  </a:lnTo>
                  <a:lnTo>
                    <a:pt x="92" y="53"/>
                  </a:lnTo>
                  <a:lnTo>
                    <a:pt x="65" y="33"/>
                  </a:lnTo>
                  <a:lnTo>
                    <a:pt x="60" y="30"/>
                  </a:lnTo>
                  <a:lnTo>
                    <a:pt x="55"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2"/>
                  </a:lnTo>
                  <a:lnTo>
                    <a:pt x="137" y="49"/>
                  </a:lnTo>
                  <a:lnTo>
                    <a:pt x="144" y="54"/>
                  </a:lnTo>
                  <a:lnTo>
                    <a:pt x="148" y="56"/>
                  </a:lnTo>
                  <a:lnTo>
                    <a:pt x="153" y="58"/>
                  </a:lnTo>
                  <a:lnTo>
                    <a:pt x="157" y="60"/>
                  </a:lnTo>
                  <a:lnTo>
                    <a:pt x="162" y="62"/>
                  </a:lnTo>
                  <a:lnTo>
                    <a:pt x="166" y="63"/>
                  </a:lnTo>
                  <a:lnTo>
                    <a:pt x="171" y="63"/>
                  </a:lnTo>
                  <a:lnTo>
                    <a:pt x="175" y="63"/>
                  </a:lnTo>
                  <a:lnTo>
                    <a:pt x="179" y="63"/>
                  </a:lnTo>
                  <a:lnTo>
                    <a:pt x="183" y="61"/>
                  </a:lnTo>
                  <a:lnTo>
                    <a:pt x="186" y="60"/>
                  </a:lnTo>
                  <a:lnTo>
                    <a:pt x="189" y="58"/>
                  </a:lnTo>
                  <a:lnTo>
                    <a:pt x="190" y="55"/>
                  </a:lnTo>
                </a:path>
              </a:pathLst>
            </a:custGeom>
            <a:solidFill>
              <a:srgbClr val="FF0000"/>
            </a:solidFill>
            <a:ln w="12700" cap="rnd">
              <a:solidFill>
                <a:srgbClr val="FF0000"/>
              </a:solidFill>
              <a:round/>
              <a:headEnd/>
              <a:tailEnd/>
            </a:ln>
          </p:spPr>
          <p:txBody>
            <a:bodyPr/>
            <a:lstStyle/>
            <a:p>
              <a:endParaRPr lang="en-US"/>
            </a:p>
          </p:txBody>
        </p:sp>
        <p:sp>
          <p:nvSpPr>
            <p:cNvPr id="181" name="Freeform 63"/>
            <p:cNvSpPr>
              <a:spLocks/>
            </p:cNvSpPr>
            <p:nvPr/>
          </p:nvSpPr>
          <p:spPr bwMode="auto">
            <a:xfrm>
              <a:off x="4125" y="1503"/>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182" name="Freeform 64"/>
            <p:cNvSpPr>
              <a:spLocks/>
            </p:cNvSpPr>
            <p:nvPr/>
          </p:nvSpPr>
          <p:spPr bwMode="auto">
            <a:xfrm>
              <a:off x="4575" y="1284"/>
              <a:ext cx="195" cy="82"/>
            </a:xfrm>
            <a:custGeom>
              <a:avLst/>
              <a:gdLst>
                <a:gd name="T0" fmla="*/ 194 w 195"/>
                <a:gd name="T1" fmla="*/ 57 h 82"/>
                <a:gd name="T2" fmla="*/ 191 w 195"/>
                <a:gd name="T3" fmla="*/ 61 h 82"/>
                <a:gd name="T4" fmla="*/ 186 w 195"/>
                <a:gd name="T5" fmla="*/ 67 h 82"/>
                <a:gd name="T6" fmla="*/ 178 w 195"/>
                <a:gd name="T7" fmla="*/ 73 h 82"/>
                <a:gd name="T8" fmla="*/ 165 w 195"/>
                <a:gd name="T9" fmla="*/ 77 h 82"/>
                <a:gd name="T10" fmla="*/ 156 w 195"/>
                <a:gd name="T11" fmla="*/ 80 h 82"/>
                <a:gd name="T12" fmla="*/ 147 w 195"/>
                <a:gd name="T13" fmla="*/ 81 h 82"/>
                <a:gd name="T14" fmla="*/ 140 w 195"/>
                <a:gd name="T15" fmla="*/ 79 h 82"/>
                <a:gd name="T16" fmla="*/ 132 w 195"/>
                <a:gd name="T17" fmla="*/ 76 h 82"/>
                <a:gd name="T18" fmla="*/ 122 w 195"/>
                <a:gd name="T19" fmla="*/ 70 h 82"/>
                <a:gd name="T20" fmla="*/ 66 w 195"/>
                <a:gd name="T21" fmla="*/ 32 h 82"/>
                <a:gd name="T22" fmla="*/ 55 w 195"/>
                <a:gd name="T23" fmla="*/ 26 h 82"/>
                <a:gd name="T24" fmla="*/ 46 w 195"/>
                <a:gd name="T25" fmla="*/ 22 h 82"/>
                <a:gd name="T26" fmla="*/ 36 w 195"/>
                <a:gd name="T27" fmla="*/ 19 h 82"/>
                <a:gd name="T28" fmla="*/ 29 w 195"/>
                <a:gd name="T29" fmla="*/ 19 h 82"/>
                <a:gd name="T30" fmla="*/ 20 w 195"/>
                <a:gd name="T31" fmla="*/ 19 h 82"/>
                <a:gd name="T32" fmla="*/ 11 w 195"/>
                <a:gd name="T33" fmla="*/ 22 h 82"/>
                <a:gd name="T34" fmla="*/ 5 w 195"/>
                <a:gd name="T35" fmla="*/ 24 h 82"/>
                <a:gd name="T36" fmla="*/ 0 w 195"/>
                <a:gd name="T37" fmla="*/ 28 h 82"/>
                <a:gd name="T38" fmla="*/ 2 w 195"/>
                <a:gd name="T39" fmla="*/ 23 h 82"/>
                <a:gd name="T40" fmla="*/ 4 w 195"/>
                <a:gd name="T41" fmla="*/ 20 h 82"/>
                <a:gd name="T42" fmla="*/ 9 w 195"/>
                <a:gd name="T43" fmla="*/ 17 h 82"/>
                <a:gd name="T44" fmla="*/ 19 w 195"/>
                <a:gd name="T45" fmla="*/ 11 h 82"/>
                <a:gd name="T46" fmla="*/ 34 w 195"/>
                <a:gd name="T47" fmla="*/ 5 h 82"/>
                <a:gd name="T48" fmla="*/ 46 w 195"/>
                <a:gd name="T49" fmla="*/ 1 h 82"/>
                <a:gd name="T50" fmla="*/ 55 w 195"/>
                <a:gd name="T51" fmla="*/ 0 h 82"/>
                <a:gd name="T52" fmla="*/ 63 w 195"/>
                <a:gd name="T53" fmla="*/ 0 h 82"/>
                <a:gd name="T54" fmla="*/ 72 w 195"/>
                <a:gd name="T55" fmla="*/ 3 h 82"/>
                <a:gd name="T56" fmla="*/ 81 w 195"/>
                <a:gd name="T57" fmla="*/ 8 h 82"/>
                <a:gd name="T58" fmla="*/ 115 w 195"/>
                <a:gd name="T59" fmla="*/ 31 h 82"/>
                <a:gd name="T60" fmla="*/ 145 w 195"/>
                <a:gd name="T61" fmla="*/ 51 h 82"/>
                <a:gd name="T62" fmla="*/ 155 w 195"/>
                <a:gd name="T63" fmla="*/ 56 h 82"/>
                <a:gd name="T64" fmla="*/ 164 w 195"/>
                <a:gd name="T65" fmla="*/ 59 h 82"/>
                <a:gd name="T66" fmla="*/ 173 w 195"/>
                <a:gd name="T67" fmla="*/ 60 h 82"/>
                <a:gd name="T68" fmla="*/ 181 w 195"/>
                <a:gd name="T69" fmla="*/ 60 h 82"/>
                <a:gd name="T70" fmla="*/ 188 w 195"/>
                <a:gd name="T71" fmla="*/ 57 h 82"/>
                <a:gd name="T72" fmla="*/ 192 w 195"/>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2"/>
                <a:gd name="T113" fmla="*/ 195 w 19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2">
                  <a:moveTo>
                    <a:pt x="192" y="52"/>
                  </a:moveTo>
                  <a:lnTo>
                    <a:pt x="194" y="57"/>
                  </a:lnTo>
                  <a:lnTo>
                    <a:pt x="192" y="59"/>
                  </a:lnTo>
                  <a:lnTo>
                    <a:pt x="191" y="61"/>
                  </a:lnTo>
                  <a:lnTo>
                    <a:pt x="189" y="64"/>
                  </a:lnTo>
                  <a:lnTo>
                    <a:pt x="186" y="67"/>
                  </a:lnTo>
                  <a:lnTo>
                    <a:pt x="180" y="70"/>
                  </a:lnTo>
                  <a:lnTo>
                    <a:pt x="178" y="73"/>
                  </a:lnTo>
                  <a:lnTo>
                    <a:pt x="171" y="75"/>
                  </a:lnTo>
                  <a:lnTo>
                    <a:pt x="165" y="77"/>
                  </a:lnTo>
                  <a:lnTo>
                    <a:pt x="161" y="78"/>
                  </a:lnTo>
                  <a:lnTo>
                    <a:pt x="156" y="80"/>
                  </a:lnTo>
                  <a:lnTo>
                    <a:pt x="152" y="80"/>
                  </a:lnTo>
                  <a:lnTo>
                    <a:pt x="147" y="81"/>
                  </a:lnTo>
                  <a:lnTo>
                    <a:pt x="144" y="79"/>
                  </a:lnTo>
                  <a:lnTo>
                    <a:pt x="140" y="79"/>
                  </a:lnTo>
                  <a:lnTo>
                    <a:pt x="135" y="78"/>
                  </a:lnTo>
                  <a:lnTo>
                    <a:pt x="132" y="76"/>
                  </a:lnTo>
                  <a:lnTo>
                    <a:pt x="127" y="73"/>
                  </a:lnTo>
                  <a:lnTo>
                    <a:pt x="122" y="70"/>
                  </a:lnTo>
                  <a:lnTo>
                    <a:pt x="93" y="51"/>
                  </a:lnTo>
                  <a:lnTo>
                    <a:pt x="66" y="32"/>
                  </a:lnTo>
                  <a:lnTo>
                    <a:pt x="60" y="28"/>
                  </a:lnTo>
                  <a:lnTo>
                    <a:pt x="55" y="26"/>
                  </a:lnTo>
                  <a:lnTo>
                    <a:pt x="51" y="24"/>
                  </a:lnTo>
                  <a:lnTo>
                    <a:pt x="46" y="22"/>
                  </a:lnTo>
                  <a:lnTo>
                    <a:pt x="41" y="20"/>
                  </a:lnTo>
                  <a:lnTo>
                    <a:pt x="36" y="19"/>
                  </a:lnTo>
                  <a:lnTo>
                    <a:pt x="32" y="19"/>
                  </a:lnTo>
                  <a:lnTo>
                    <a:pt x="29" y="19"/>
                  </a:lnTo>
                  <a:lnTo>
                    <a:pt x="25"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8" y="8"/>
                  </a:lnTo>
                  <a:lnTo>
                    <a:pt x="34" y="5"/>
                  </a:lnTo>
                  <a:lnTo>
                    <a:pt x="41" y="3"/>
                  </a:lnTo>
                  <a:lnTo>
                    <a:pt x="46" y="1"/>
                  </a:lnTo>
                  <a:lnTo>
                    <a:pt x="51" y="0"/>
                  </a:lnTo>
                  <a:lnTo>
                    <a:pt x="55" y="0"/>
                  </a:lnTo>
                  <a:lnTo>
                    <a:pt x="59" y="0"/>
                  </a:lnTo>
                  <a:lnTo>
                    <a:pt x="63" y="0"/>
                  </a:lnTo>
                  <a:lnTo>
                    <a:pt x="67" y="1"/>
                  </a:lnTo>
                  <a:lnTo>
                    <a:pt x="72" y="3"/>
                  </a:lnTo>
                  <a:lnTo>
                    <a:pt x="76" y="5"/>
                  </a:lnTo>
                  <a:lnTo>
                    <a:pt x="81" y="8"/>
                  </a:lnTo>
                  <a:lnTo>
                    <a:pt x="86" y="12"/>
                  </a:lnTo>
                  <a:lnTo>
                    <a:pt x="115" y="31"/>
                  </a:lnTo>
                  <a:lnTo>
                    <a:pt x="138" y="47"/>
                  </a:lnTo>
                  <a:lnTo>
                    <a:pt x="145" y="51"/>
                  </a:lnTo>
                  <a:lnTo>
                    <a:pt x="150" y="54"/>
                  </a:lnTo>
                  <a:lnTo>
                    <a:pt x="155" y="56"/>
                  </a:lnTo>
                  <a:lnTo>
                    <a:pt x="159" y="57"/>
                  </a:lnTo>
                  <a:lnTo>
                    <a:pt x="164" y="59"/>
                  </a:lnTo>
                  <a:lnTo>
                    <a:pt x="168" y="60"/>
                  </a:lnTo>
                  <a:lnTo>
                    <a:pt x="173" y="60"/>
                  </a:lnTo>
                  <a:lnTo>
                    <a:pt x="177" y="60"/>
                  </a:lnTo>
                  <a:lnTo>
                    <a:pt x="181" y="60"/>
                  </a:lnTo>
                  <a:lnTo>
                    <a:pt x="185" y="58"/>
                  </a:lnTo>
                  <a:lnTo>
                    <a:pt x="188" y="57"/>
                  </a:lnTo>
                  <a:lnTo>
                    <a:pt x="191" y="56"/>
                  </a:lnTo>
                  <a:lnTo>
                    <a:pt x="192" y="52"/>
                  </a:lnTo>
                </a:path>
              </a:pathLst>
            </a:custGeom>
            <a:solidFill>
              <a:srgbClr val="FF0000"/>
            </a:solidFill>
            <a:ln w="12700" cap="rnd">
              <a:solidFill>
                <a:srgbClr val="FF0000"/>
              </a:solidFill>
              <a:round/>
              <a:headEnd/>
              <a:tailEnd/>
            </a:ln>
          </p:spPr>
          <p:txBody>
            <a:bodyPr/>
            <a:lstStyle/>
            <a:p>
              <a:endParaRPr lang="en-US"/>
            </a:p>
          </p:txBody>
        </p:sp>
        <p:sp>
          <p:nvSpPr>
            <p:cNvPr id="183" name="Freeform 65"/>
            <p:cNvSpPr>
              <a:spLocks/>
            </p:cNvSpPr>
            <p:nvPr/>
          </p:nvSpPr>
          <p:spPr bwMode="auto">
            <a:xfrm>
              <a:off x="4423" y="1358"/>
              <a:ext cx="195" cy="83"/>
            </a:xfrm>
            <a:custGeom>
              <a:avLst/>
              <a:gdLst>
                <a:gd name="T0" fmla="*/ 192 w 195"/>
                <a:gd name="T1" fmla="*/ 57 h 83"/>
                <a:gd name="T2" fmla="*/ 188 w 195"/>
                <a:gd name="T3" fmla="*/ 63 h 83"/>
                <a:gd name="T4" fmla="*/ 182 w 195"/>
                <a:gd name="T5" fmla="*/ 69 h 83"/>
                <a:gd name="T6" fmla="*/ 175 w 195"/>
                <a:gd name="T7" fmla="*/ 74 h 83"/>
                <a:gd name="T8" fmla="*/ 164 w 195"/>
                <a:gd name="T9" fmla="*/ 79 h 83"/>
                <a:gd name="T10" fmla="*/ 155 w 195"/>
                <a:gd name="T11" fmla="*/ 81 h 83"/>
                <a:gd name="T12" fmla="*/ 147 w 195"/>
                <a:gd name="T13" fmla="*/ 82 h 83"/>
                <a:gd name="T14" fmla="*/ 139 w 195"/>
                <a:gd name="T15" fmla="*/ 80 h 83"/>
                <a:gd name="T16" fmla="*/ 131 w 195"/>
                <a:gd name="T17" fmla="*/ 77 h 83"/>
                <a:gd name="T18" fmla="*/ 120 w 195"/>
                <a:gd name="T19" fmla="*/ 71 h 83"/>
                <a:gd name="T20" fmla="*/ 66 w 195"/>
                <a:gd name="T21" fmla="*/ 33 h 83"/>
                <a:gd name="T22" fmla="*/ 55 w 195"/>
                <a:gd name="T23" fmla="*/ 27 h 83"/>
                <a:gd name="T24" fmla="*/ 46 w 195"/>
                <a:gd name="T25" fmla="*/ 23 h 83"/>
                <a:gd name="T26" fmla="*/ 37 w 195"/>
                <a:gd name="T27" fmla="*/ 20 h 83"/>
                <a:gd name="T28" fmla="*/ 29 w 195"/>
                <a:gd name="T29" fmla="*/ 20 h 83"/>
                <a:gd name="T30" fmla="*/ 21 w 195"/>
                <a:gd name="T31" fmla="*/ 20 h 83"/>
                <a:gd name="T32" fmla="*/ 12 w 195"/>
                <a:gd name="T33" fmla="*/ 23 h 83"/>
                <a:gd name="T34" fmla="*/ 5 w 195"/>
                <a:gd name="T35" fmla="*/ 26 h 83"/>
                <a:gd name="T36" fmla="*/ 0 w 195"/>
                <a:gd name="T37" fmla="*/ 28 h 83"/>
                <a:gd name="T38" fmla="*/ 1 w 195"/>
                <a:gd name="T39" fmla="*/ 25 h 83"/>
                <a:gd name="T40" fmla="*/ 5 w 195"/>
                <a:gd name="T41" fmla="*/ 21 h 83"/>
                <a:gd name="T42" fmla="*/ 9 w 195"/>
                <a:gd name="T43" fmla="*/ 17 h 83"/>
                <a:gd name="T44" fmla="*/ 21 w 195"/>
                <a:gd name="T45" fmla="*/ 12 h 83"/>
                <a:gd name="T46" fmla="*/ 35 w 195"/>
                <a:gd name="T47" fmla="*/ 5 h 83"/>
                <a:gd name="T48" fmla="*/ 47 w 195"/>
                <a:gd name="T49" fmla="*/ 1 h 83"/>
                <a:gd name="T50" fmla="*/ 55 w 195"/>
                <a:gd name="T51" fmla="*/ 0 h 83"/>
                <a:gd name="T52" fmla="*/ 63 w 195"/>
                <a:gd name="T53" fmla="*/ 1 h 83"/>
                <a:gd name="T54" fmla="*/ 71 w 195"/>
                <a:gd name="T55" fmla="*/ 3 h 83"/>
                <a:gd name="T56" fmla="*/ 80 w 195"/>
                <a:gd name="T57" fmla="*/ 9 h 83"/>
                <a:gd name="T58" fmla="*/ 114 w 195"/>
                <a:gd name="T59" fmla="*/ 31 h 83"/>
                <a:gd name="T60" fmla="*/ 144 w 195"/>
                <a:gd name="T61" fmla="*/ 52 h 83"/>
                <a:gd name="T62" fmla="*/ 154 w 195"/>
                <a:gd name="T63" fmla="*/ 57 h 83"/>
                <a:gd name="T64" fmla="*/ 162 w 195"/>
                <a:gd name="T65" fmla="*/ 60 h 83"/>
                <a:gd name="T66" fmla="*/ 171 w 195"/>
                <a:gd name="T67" fmla="*/ 61 h 83"/>
                <a:gd name="T68" fmla="*/ 179 w 195"/>
                <a:gd name="T69" fmla="*/ 61 h 83"/>
                <a:gd name="T70" fmla="*/ 187 w 195"/>
                <a:gd name="T71" fmla="*/ 58 h 83"/>
                <a:gd name="T72" fmla="*/ 194 w 195"/>
                <a:gd name="T73" fmla="*/ 54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3"/>
                <a:gd name="T113" fmla="*/ 195 w 195"/>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3">
                  <a:moveTo>
                    <a:pt x="194" y="54"/>
                  </a:moveTo>
                  <a:lnTo>
                    <a:pt x="192" y="57"/>
                  </a:lnTo>
                  <a:lnTo>
                    <a:pt x="190" y="60"/>
                  </a:lnTo>
                  <a:lnTo>
                    <a:pt x="188" y="63"/>
                  </a:lnTo>
                  <a:lnTo>
                    <a:pt x="185" y="65"/>
                  </a:lnTo>
                  <a:lnTo>
                    <a:pt x="182" y="69"/>
                  </a:lnTo>
                  <a:lnTo>
                    <a:pt x="179" y="71"/>
                  </a:lnTo>
                  <a:lnTo>
                    <a:pt x="175" y="74"/>
                  </a:lnTo>
                  <a:lnTo>
                    <a:pt x="169" y="76"/>
                  </a:lnTo>
                  <a:lnTo>
                    <a:pt x="164" y="79"/>
                  </a:lnTo>
                  <a:lnTo>
                    <a:pt x="159" y="80"/>
                  </a:lnTo>
                  <a:lnTo>
                    <a:pt x="155" y="81"/>
                  </a:lnTo>
                  <a:lnTo>
                    <a:pt x="151" y="81"/>
                  </a:lnTo>
                  <a:lnTo>
                    <a:pt x="147" y="82"/>
                  </a:lnTo>
                  <a:lnTo>
                    <a:pt x="143" y="81"/>
                  </a:lnTo>
                  <a:lnTo>
                    <a:pt x="139" y="80"/>
                  </a:lnTo>
                  <a:lnTo>
                    <a:pt x="135" y="79"/>
                  </a:lnTo>
                  <a:lnTo>
                    <a:pt x="131" y="77"/>
                  </a:lnTo>
                  <a:lnTo>
                    <a:pt x="125" y="75"/>
                  </a:lnTo>
                  <a:lnTo>
                    <a:pt x="120" y="71"/>
                  </a:lnTo>
                  <a:lnTo>
                    <a:pt x="93" y="52"/>
                  </a:lnTo>
                  <a:lnTo>
                    <a:pt x="66" y="33"/>
                  </a:lnTo>
                  <a:lnTo>
                    <a:pt x="60" y="30"/>
                  </a:lnTo>
                  <a:lnTo>
                    <a:pt x="55" y="27"/>
                  </a:lnTo>
                  <a:lnTo>
                    <a:pt x="51" y="25"/>
                  </a:lnTo>
                  <a:lnTo>
                    <a:pt x="46" y="23"/>
                  </a:lnTo>
                  <a:lnTo>
                    <a:pt x="41" y="21"/>
                  </a:lnTo>
                  <a:lnTo>
                    <a:pt x="37" y="20"/>
                  </a:lnTo>
                  <a:lnTo>
                    <a:pt x="33" y="19"/>
                  </a:lnTo>
                  <a:lnTo>
                    <a:pt x="29" y="20"/>
                  </a:lnTo>
                  <a:lnTo>
                    <a:pt x="24" y="20"/>
                  </a:lnTo>
                  <a:lnTo>
                    <a:pt x="21" y="20"/>
                  </a:lnTo>
                  <a:lnTo>
                    <a:pt x="17" y="21"/>
                  </a:lnTo>
                  <a:lnTo>
                    <a:pt x="12" y="23"/>
                  </a:lnTo>
                  <a:lnTo>
                    <a:pt x="9" y="24"/>
                  </a:lnTo>
                  <a:lnTo>
                    <a:pt x="5" y="26"/>
                  </a:lnTo>
                  <a:lnTo>
                    <a:pt x="3" y="27"/>
                  </a:lnTo>
                  <a:lnTo>
                    <a:pt x="0" y="28"/>
                  </a:lnTo>
                  <a:lnTo>
                    <a:pt x="1" y="27"/>
                  </a:lnTo>
                  <a:lnTo>
                    <a:pt x="1" y="25"/>
                  </a:lnTo>
                  <a:lnTo>
                    <a:pt x="3" y="23"/>
                  </a:lnTo>
                  <a:lnTo>
                    <a:pt x="5" y="21"/>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7" y="2"/>
                  </a:lnTo>
                  <a:lnTo>
                    <a:pt x="71" y="3"/>
                  </a:lnTo>
                  <a:lnTo>
                    <a:pt x="76" y="6"/>
                  </a:lnTo>
                  <a:lnTo>
                    <a:pt x="80" y="9"/>
                  </a:lnTo>
                  <a:lnTo>
                    <a:pt x="86" y="12"/>
                  </a:lnTo>
                  <a:lnTo>
                    <a:pt x="114" y="31"/>
                  </a:lnTo>
                  <a:lnTo>
                    <a:pt x="138" y="48"/>
                  </a:lnTo>
                  <a:lnTo>
                    <a:pt x="144" y="52"/>
                  </a:lnTo>
                  <a:lnTo>
                    <a:pt x="149" y="55"/>
                  </a:lnTo>
                  <a:lnTo>
                    <a:pt x="154" y="57"/>
                  </a:lnTo>
                  <a:lnTo>
                    <a:pt x="158" y="59"/>
                  </a:lnTo>
                  <a:lnTo>
                    <a:pt x="162" y="60"/>
                  </a:lnTo>
                  <a:lnTo>
                    <a:pt x="167" y="61"/>
                  </a:lnTo>
                  <a:lnTo>
                    <a:pt x="171" y="61"/>
                  </a:lnTo>
                  <a:lnTo>
                    <a:pt x="176" y="61"/>
                  </a:lnTo>
                  <a:lnTo>
                    <a:pt x="179" y="61"/>
                  </a:lnTo>
                  <a:lnTo>
                    <a:pt x="183" y="59"/>
                  </a:lnTo>
                  <a:lnTo>
                    <a:pt x="187" y="58"/>
                  </a:lnTo>
                  <a:lnTo>
                    <a:pt x="189" y="56"/>
                  </a:lnTo>
                  <a:lnTo>
                    <a:pt x="194" y="54"/>
                  </a:lnTo>
                </a:path>
              </a:pathLst>
            </a:custGeom>
            <a:solidFill>
              <a:srgbClr val="FF0000"/>
            </a:solidFill>
            <a:ln w="12700" cap="rnd">
              <a:solidFill>
                <a:srgbClr val="FF0000"/>
              </a:solidFill>
              <a:round/>
              <a:headEnd/>
              <a:tailEnd/>
            </a:ln>
          </p:spPr>
          <p:txBody>
            <a:bodyPr/>
            <a:lstStyle/>
            <a:p>
              <a:endParaRPr lang="en-US"/>
            </a:p>
          </p:txBody>
        </p:sp>
        <p:sp>
          <p:nvSpPr>
            <p:cNvPr id="184" name="Freeform 66"/>
            <p:cNvSpPr>
              <a:spLocks/>
            </p:cNvSpPr>
            <p:nvPr/>
          </p:nvSpPr>
          <p:spPr bwMode="auto">
            <a:xfrm>
              <a:off x="5021" y="1060"/>
              <a:ext cx="196" cy="87"/>
            </a:xfrm>
            <a:custGeom>
              <a:avLst/>
              <a:gdLst>
                <a:gd name="T0" fmla="*/ 192 w 196"/>
                <a:gd name="T1" fmla="*/ 60 h 87"/>
                <a:gd name="T2" fmla="*/ 189 w 196"/>
                <a:gd name="T3" fmla="*/ 65 h 87"/>
                <a:gd name="T4" fmla="*/ 183 w 196"/>
                <a:gd name="T5" fmla="*/ 72 h 87"/>
                <a:gd name="T6" fmla="*/ 177 w 196"/>
                <a:gd name="T7" fmla="*/ 77 h 87"/>
                <a:gd name="T8" fmla="*/ 165 w 196"/>
                <a:gd name="T9" fmla="*/ 82 h 87"/>
                <a:gd name="T10" fmla="*/ 156 w 196"/>
                <a:gd name="T11" fmla="*/ 85 h 87"/>
                <a:gd name="T12" fmla="*/ 147 w 196"/>
                <a:gd name="T13" fmla="*/ 86 h 87"/>
                <a:gd name="T14" fmla="*/ 140 w 196"/>
                <a:gd name="T15" fmla="*/ 84 h 87"/>
                <a:gd name="T16" fmla="*/ 132 w 196"/>
                <a:gd name="T17" fmla="*/ 81 h 87"/>
                <a:gd name="T18" fmla="*/ 121 w 196"/>
                <a:gd name="T19" fmla="*/ 74 h 87"/>
                <a:gd name="T20" fmla="*/ 65 w 196"/>
                <a:gd name="T21" fmla="*/ 34 h 87"/>
                <a:gd name="T22" fmla="*/ 56 w 196"/>
                <a:gd name="T23" fmla="*/ 28 h 87"/>
                <a:gd name="T24" fmla="*/ 47 w 196"/>
                <a:gd name="T25" fmla="*/ 24 h 87"/>
                <a:gd name="T26" fmla="*/ 37 w 196"/>
                <a:gd name="T27" fmla="*/ 21 h 87"/>
                <a:gd name="T28" fmla="*/ 29 w 196"/>
                <a:gd name="T29" fmla="*/ 20 h 87"/>
                <a:gd name="T30" fmla="*/ 21 w 196"/>
                <a:gd name="T31" fmla="*/ 21 h 87"/>
                <a:gd name="T32" fmla="*/ 12 w 196"/>
                <a:gd name="T33" fmla="*/ 24 h 87"/>
                <a:gd name="T34" fmla="*/ 5 w 196"/>
                <a:gd name="T35" fmla="*/ 26 h 87"/>
                <a:gd name="T36" fmla="*/ 0 w 196"/>
                <a:gd name="T37" fmla="*/ 29 h 87"/>
                <a:gd name="T38" fmla="*/ 1 w 196"/>
                <a:gd name="T39" fmla="*/ 25 h 87"/>
                <a:gd name="T40" fmla="*/ 5 w 196"/>
                <a:gd name="T41" fmla="*/ 21 h 87"/>
                <a:gd name="T42" fmla="*/ 9 w 196"/>
                <a:gd name="T43" fmla="*/ 18 h 87"/>
                <a:gd name="T44" fmla="*/ 20 w 196"/>
                <a:gd name="T45" fmla="*/ 13 h 87"/>
                <a:gd name="T46" fmla="*/ 35 w 196"/>
                <a:gd name="T47" fmla="*/ 6 h 87"/>
                <a:gd name="T48" fmla="*/ 47 w 196"/>
                <a:gd name="T49" fmla="*/ 1 h 87"/>
                <a:gd name="T50" fmla="*/ 55 w 196"/>
                <a:gd name="T51" fmla="*/ 0 h 87"/>
                <a:gd name="T52" fmla="*/ 63 w 196"/>
                <a:gd name="T53" fmla="*/ 0 h 87"/>
                <a:gd name="T54" fmla="*/ 71 w 196"/>
                <a:gd name="T55" fmla="*/ 3 h 87"/>
                <a:gd name="T56" fmla="*/ 81 w 196"/>
                <a:gd name="T57" fmla="*/ 9 h 87"/>
                <a:gd name="T58" fmla="*/ 114 w 196"/>
                <a:gd name="T59" fmla="*/ 32 h 87"/>
                <a:gd name="T60" fmla="*/ 145 w 196"/>
                <a:gd name="T61" fmla="*/ 55 h 87"/>
                <a:gd name="T62" fmla="*/ 154 w 196"/>
                <a:gd name="T63" fmla="*/ 60 h 87"/>
                <a:gd name="T64" fmla="*/ 163 w 196"/>
                <a:gd name="T65" fmla="*/ 63 h 87"/>
                <a:gd name="T66" fmla="*/ 172 w 196"/>
                <a:gd name="T67" fmla="*/ 65 h 87"/>
                <a:gd name="T68" fmla="*/ 180 w 196"/>
                <a:gd name="T69" fmla="*/ 63 h 87"/>
                <a:gd name="T70" fmla="*/ 187 w 196"/>
                <a:gd name="T71" fmla="*/ 61 h 87"/>
                <a:gd name="T72" fmla="*/ 195 w 196"/>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7"/>
                <a:gd name="T113" fmla="*/ 196 w 196"/>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7">
                  <a:moveTo>
                    <a:pt x="195" y="57"/>
                  </a:moveTo>
                  <a:lnTo>
                    <a:pt x="192" y="60"/>
                  </a:lnTo>
                  <a:lnTo>
                    <a:pt x="191" y="63"/>
                  </a:lnTo>
                  <a:lnTo>
                    <a:pt x="189" y="65"/>
                  </a:lnTo>
                  <a:lnTo>
                    <a:pt x="186" y="68"/>
                  </a:lnTo>
                  <a:lnTo>
                    <a:pt x="183" y="72"/>
                  </a:lnTo>
                  <a:lnTo>
                    <a:pt x="180" y="74"/>
                  </a:lnTo>
                  <a:lnTo>
                    <a:pt x="177" y="77"/>
                  </a:lnTo>
                  <a:lnTo>
                    <a:pt x="171" y="80"/>
                  </a:lnTo>
                  <a:lnTo>
                    <a:pt x="165" y="82"/>
                  </a:lnTo>
                  <a:lnTo>
                    <a:pt x="161" y="85"/>
                  </a:lnTo>
                  <a:lnTo>
                    <a:pt x="156" y="85"/>
                  </a:lnTo>
                  <a:lnTo>
                    <a:pt x="152" y="85"/>
                  </a:lnTo>
                  <a:lnTo>
                    <a:pt x="147" y="86"/>
                  </a:lnTo>
                  <a:lnTo>
                    <a:pt x="143" y="85"/>
                  </a:lnTo>
                  <a:lnTo>
                    <a:pt x="140" y="84"/>
                  </a:lnTo>
                  <a:lnTo>
                    <a:pt x="136" y="83"/>
                  </a:lnTo>
                  <a:lnTo>
                    <a:pt x="132" y="81"/>
                  </a:lnTo>
                  <a:lnTo>
                    <a:pt x="126" y="78"/>
                  </a:lnTo>
                  <a:lnTo>
                    <a:pt x="121" y="74"/>
                  </a:lnTo>
                  <a:lnTo>
                    <a:pt x="94" y="54"/>
                  </a:lnTo>
                  <a:lnTo>
                    <a:pt x="65" y="34"/>
                  </a:lnTo>
                  <a:lnTo>
                    <a:pt x="60" y="31"/>
                  </a:lnTo>
                  <a:lnTo>
                    <a:pt x="56" y="28"/>
                  </a:lnTo>
                  <a:lnTo>
                    <a:pt x="52" y="25"/>
                  </a:lnTo>
                  <a:lnTo>
                    <a:pt x="47" y="24"/>
                  </a:lnTo>
                  <a:lnTo>
                    <a:pt x="42" y="21"/>
                  </a:lnTo>
                  <a:lnTo>
                    <a:pt x="37" y="21"/>
                  </a:lnTo>
                  <a:lnTo>
                    <a:pt x="33" y="20"/>
                  </a:lnTo>
                  <a:lnTo>
                    <a:pt x="29" y="20"/>
                  </a:lnTo>
                  <a:lnTo>
                    <a:pt x="24" y="20"/>
                  </a:lnTo>
                  <a:lnTo>
                    <a:pt x="21" y="21"/>
                  </a:lnTo>
                  <a:lnTo>
                    <a:pt x="17" y="23"/>
                  </a:lnTo>
                  <a:lnTo>
                    <a:pt x="12" y="24"/>
                  </a:lnTo>
                  <a:lnTo>
                    <a:pt x="9" y="24"/>
                  </a:lnTo>
                  <a:lnTo>
                    <a:pt x="5" y="26"/>
                  </a:lnTo>
                  <a:lnTo>
                    <a:pt x="3" y="28"/>
                  </a:lnTo>
                  <a:lnTo>
                    <a:pt x="0" y="29"/>
                  </a:lnTo>
                  <a:lnTo>
                    <a:pt x="1" y="27"/>
                  </a:lnTo>
                  <a:lnTo>
                    <a:pt x="1" y="25"/>
                  </a:lnTo>
                  <a:lnTo>
                    <a:pt x="3" y="24"/>
                  </a:lnTo>
                  <a:lnTo>
                    <a:pt x="5" y="21"/>
                  </a:lnTo>
                  <a:lnTo>
                    <a:pt x="7" y="20"/>
                  </a:lnTo>
                  <a:lnTo>
                    <a:pt x="9" y="18"/>
                  </a:lnTo>
                  <a:lnTo>
                    <a:pt x="14" y="16"/>
                  </a:lnTo>
                  <a:lnTo>
                    <a:pt x="20" y="13"/>
                  </a:lnTo>
                  <a:lnTo>
                    <a:pt x="29" y="9"/>
                  </a:lnTo>
                  <a:lnTo>
                    <a:pt x="35" y="6"/>
                  </a:lnTo>
                  <a:lnTo>
                    <a:pt x="43" y="3"/>
                  </a:lnTo>
                  <a:lnTo>
                    <a:pt x="47" y="1"/>
                  </a:lnTo>
                  <a:lnTo>
                    <a:pt x="51" y="1"/>
                  </a:lnTo>
                  <a:lnTo>
                    <a:pt x="55" y="0"/>
                  </a:lnTo>
                  <a:lnTo>
                    <a:pt x="59" y="0"/>
                  </a:lnTo>
                  <a:lnTo>
                    <a:pt x="63" y="0"/>
                  </a:lnTo>
                  <a:lnTo>
                    <a:pt x="67" y="2"/>
                  </a:lnTo>
                  <a:lnTo>
                    <a:pt x="71" y="3"/>
                  </a:lnTo>
                  <a:lnTo>
                    <a:pt x="76" y="6"/>
                  </a:lnTo>
                  <a:lnTo>
                    <a:pt x="81" y="9"/>
                  </a:lnTo>
                  <a:lnTo>
                    <a:pt x="87" y="12"/>
                  </a:lnTo>
                  <a:lnTo>
                    <a:pt x="114" y="32"/>
                  </a:lnTo>
                  <a:lnTo>
                    <a:pt x="139" y="50"/>
                  </a:lnTo>
                  <a:lnTo>
                    <a:pt x="145" y="55"/>
                  </a:lnTo>
                  <a:lnTo>
                    <a:pt x="150" y="57"/>
                  </a:lnTo>
                  <a:lnTo>
                    <a:pt x="154" y="60"/>
                  </a:lnTo>
                  <a:lnTo>
                    <a:pt x="159" y="61"/>
                  </a:lnTo>
                  <a:lnTo>
                    <a:pt x="163" y="63"/>
                  </a:lnTo>
                  <a:lnTo>
                    <a:pt x="168" y="64"/>
                  </a:lnTo>
                  <a:lnTo>
                    <a:pt x="172" y="65"/>
                  </a:lnTo>
                  <a:lnTo>
                    <a:pt x="176" y="64"/>
                  </a:lnTo>
                  <a:lnTo>
                    <a:pt x="180" y="63"/>
                  </a:lnTo>
                  <a:lnTo>
                    <a:pt x="185" y="62"/>
                  </a:lnTo>
                  <a:lnTo>
                    <a:pt x="187" y="61"/>
                  </a:lnTo>
                  <a:lnTo>
                    <a:pt x="191" y="59"/>
                  </a:lnTo>
                  <a:lnTo>
                    <a:pt x="195" y="57"/>
                  </a:lnTo>
                </a:path>
              </a:pathLst>
            </a:custGeom>
            <a:solidFill>
              <a:srgbClr val="FF0000"/>
            </a:solidFill>
            <a:ln w="12700" cap="rnd">
              <a:solidFill>
                <a:srgbClr val="FF0000"/>
              </a:solidFill>
              <a:round/>
              <a:headEnd/>
              <a:tailEnd/>
            </a:ln>
          </p:spPr>
          <p:txBody>
            <a:bodyPr/>
            <a:lstStyle/>
            <a:p>
              <a:endParaRPr lang="en-US"/>
            </a:p>
          </p:txBody>
        </p:sp>
        <p:sp>
          <p:nvSpPr>
            <p:cNvPr id="185" name="Freeform 67"/>
            <p:cNvSpPr>
              <a:spLocks/>
            </p:cNvSpPr>
            <p:nvPr/>
          </p:nvSpPr>
          <p:spPr bwMode="auto">
            <a:xfrm>
              <a:off x="4874" y="1136"/>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186" name="Freeform 68"/>
            <p:cNvSpPr>
              <a:spLocks/>
            </p:cNvSpPr>
            <p:nvPr/>
          </p:nvSpPr>
          <p:spPr bwMode="auto">
            <a:xfrm>
              <a:off x="4724" y="1210"/>
              <a:ext cx="193" cy="84"/>
            </a:xfrm>
            <a:custGeom>
              <a:avLst/>
              <a:gdLst>
                <a:gd name="T0" fmla="*/ 190 w 193"/>
                <a:gd name="T1" fmla="*/ 58 h 84"/>
                <a:gd name="T2" fmla="*/ 187 w 193"/>
                <a:gd name="T3" fmla="*/ 63 h 84"/>
                <a:gd name="T4" fmla="*/ 181 w 193"/>
                <a:gd name="T5" fmla="*/ 70 h 84"/>
                <a:gd name="T6" fmla="*/ 174 w 193"/>
                <a:gd name="T7" fmla="*/ 75 h 84"/>
                <a:gd name="T8" fmla="*/ 162 w 193"/>
                <a:gd name="T9" fmla="*/ 80 h 84"/>
                <a:gd name="T10" fmla="*/ 154 w 193"/>
                <a:gd name="T11" fmla="*/ 82 h 84"/>
                <a:gd name="T12" fmla="*/ 145 w 193"/>
                <a:gd name="T13" fmla="*/ 83 h 84"/>
                <a:gd name="T14" fmla="*/ 137 w 193"/>
                <a:gd name="T15" fmla="*/ 81 h 84"/>
                <a:gd name="T16" fmla="*/ 129 w 193"/>
                <a:gd name="T17" fmla="*/ 78 h 84"/>
                <a:gd name="T18" fmla="*/ 119 w 193"/>
                <a:gd name="T19" fmla="*/ 72 h 84"/>
                <a:gd name="T20" fmla="*/ 65 w 193"/>
                <a:gd name="T21" fmla="*/ 33 h 84"/>
                <a:gd name="T22" fmla="*/ 55 w 193"/>
                <a:gd name="T23" fmla="*/ 27 h 84"/>
                <a:gd name="T24" fmla="*/ 46 w 193"/>
                <a:gd name="T25" fmla="*/ 23 h 84"/>
                <a:gd name="T26" fmla="*/ 36 w 193"/>
                <a:gd name="T27" fmla="*/ 20 h 84"/>
                <a:gd name="T28" fmla="*/ 28 w 193"/>
                <a:gd name="T29" fmla="*/ 20 h 84"/>
                <a:gd name="T30" fmla="*/ 21 w 193"/>
                <a:gd name="T31" fmla="*/ 20 h 84"/>
                <a:gd name="T32" fmla="*/ 11 w 193"/>
                <a:gd name="T33" fmla="*/ 23 h 84"/>
                <a:gd name="T34" fmla="*/ 5 w 193"/>
                <a:gd name="T35" fmla="*/ 26 h 84"/>
                <a:gd name="T36" fmla="*/ 0 w 193"/>
                <a:gd name="T37" fmla="*/ 29 h 84"/>
                <a:gd name="T38" fmla="*/ 1 w 193"/>
                <a:gd name="T39" fmla="*/ 25 h 84"/>
                <a:gd name="T40" fmla="*/ 5 w 193"/>
                <a:gd name="T41" fmla="*/ 21 h 84"/>
                <a:gd name="T42" fmla="*/ 9 w 193"/>
                <a:gd name="T43" fmla="*/ 18 h 84"/>
                <a:gd name="T44" fmla="*/ 20 w 193"/>
                <a:gd name="T45" fmla="*/ 12 h 84"/>
                <a:gd name="T46" fmla="*/ 34 w 193"/>
                <a:gd name="T47" fmla="*/ 6 h 84"/>
                <a:gd name="T48" fmla="*/ 46 w 193"/>
                <a:gd name="T49" fmla="*/ 1 h 84"/>
                <a:gd name="T50" fmla="*/ 54 w 193"/>
                <a:gd name="T51" fmla="*/ 0 h 84"/>
                <a:gd name="T52" fmla="*/ 62 w 193"/>
                <a:gd name="T53" fmla="*/ 1 h 84"/>
                <a:gd name="T54" fmla="*/ 70 w 193"/>
                <a:gd name="T55" fmla="*/ 3 h 84"/>
                <a:gd name="T56" fmla="*/ 79 w 193"/>
                <a:gd name="T57" fmla="*/ 9 h 84"/>
                <a:gd name="T58" fmla="*/ 113 w 193"/>
                <a:gd name="T59" fmla="*/ 31 h 84"/>
                <a:gd name="T60" fmla="*/ 143 w 193"/>
                <a:gd name="T61" fmla="*/ 53 h 84"/>
                <a:gd name="T62" fmla="*/ 152 w 193"/>
                <a:gd name="T63" fmla="*/ 58 h 84"/>
                <a:gd name="T64" fmla="*/ 161 w 193"/>
                <a:gd name="T65" fmla="*/ 61 h 84"/>
                <a:gd name="T66" fmla="*/ 170 w 193"/>
                <a:gd name="T67" fmla="*/ 62 h 84"/>
                <a:gd name="T68" fmla="*/ 178 w 193"/>
                <a:gd name="T69" fmla="*/ 62 h 84"/>
                <a:gd name="T70" fmla="*/ 185 w 193"/>
                <a:gd name="T71" fmla="*/ 59 h 84"/>
                <a:gd name="T72" fmla="*/ 192 w 193"/>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4"/>
                <a:gd name="T113" fmla="*/ 193 w 193"/>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4">
                  <a:moveTo>
                    <a:pt x="192" y="55"/>
                  </a:moveTo>
                  <a:lnTo>
                    <a:pt x="190" y="58"/>
                  </a:lnTo>
                  <a:lnTo>
                    <a:pt x="189" y="61"/>
                  </a:lnTo>
                  <a:lnTo>
                    <a:pt x="187" y="63"/>
                  </a:lnTo>
                  <a:lnTo>
                    <a:pt x="184" y="66"/>
                  </a:lnTo>
                  <a:lnTo>
                    <a:pt x="181" y="70"/>
                  </a:lnTo>
                  <a:lnTo>
                    <a:pt x="177" y="72"/>
                  </a:lnTo>
                  <a:lnTo>
                    <a:pt x="174" y="75"/>
                  </a:lnTo>
                  <a:lnTo>
                    <a:pt x="168" y="77"/>
                  </a:lnTo>
                  <a:lnTo>
                    <a:pt x="162" y="80"/>
                  </a:lnTo>
                  <a:lnTo>
                    <a:pt x="158" y="81"/>
                  </a:lnTo>
                  <a:lnTo>
                    <a:pt x="154" y="82"/>
                  </a:lnTo>
                  <a:lnTo>
                    <a:pt x="150" y="82"/>
                  </a:lnTo>
                  <a:lnTo>
                    <a:pt x="145" y="83"/>
                  </a:lnTo>
                  <a:lnTo>
                    <a:pt x="142" y="82"/>
                  </a:lnTo>
                  <a:lnTo>
                    <a:pt x="137" y="81"/>
                  </a:lnTo>
                  <a:lnTo>
                    <a:pt x="134" y="80"/>
                  </a:lnTo>
                  <a:lnTo>
                    <a:pt x="129" y="78"/>
                  </a:lnTo>
                  <a:lnTo>
                    <a:pt x="124" y="76"/>
                  </a:lnTo>
                  <a:lnTo>
                    <a:pt x="119" y="72"/>
                  </a:lnTo>
                  <a:lnTo>
                    <a:pt x="92" y="53"/>
                  </a:lnTo>
                  <a:lnTo>
                    <a:pt x="65" y="33"/>
                  </a:lnTo>
                  <a:lnTo>
                    <a:pt x="59" y="30"/>
                  </a:lnTo>
                  <a:lnTo>
                    <a:pt x="55" y="27"/>
                  </a:lnTo>
                  <a:lnTo>
                    <a:pt x="50" y="25"/>
                  </a:lnTo>
                  <a:lnTo>
                    <a:pt x="46" y="23"/>
                  </a:lnTo>
                  <a:lnTo>
                    <a:pt x="40" y="21"/>
                  </a:lnTo>
                  <a:lnTo>
                    <a:pt x="36" y="20"/>
                  </a:lnTo>
                  <a:lnTo>
                    <a:pt x="32" y="19"/>
                  </a:lnTo>
                  <a:lnTo>
                    <a:pt x="28" y="20"/>
                  </a:lnTo>
                  <a:lnTo>
                    <a:pt x="24" y="20"/>
                  </a:lnTo>
                  <a:lnTo>
                    <a:pt x="21" y="20"/>
                  </a:lnTo>
                  <a:lnTo>
                    <a:pt x="16" y="22"/>
                  </a:lnTo>
                  <a:lnTo>
                    <a:pt x="11" y="23"/>
                  </a:lnTo>
                  <a:lnTo>
                    <a:pt x="8" y="24"/>
                  </a:lnTo>
                  <a:lnTo>
                    <a:pt x="5" y="26"/>
                  </a:lnTo>
                  <a:lnTo>
                    <a:pt x="2" y="27"/>
                  </a:lnTo>
                  <a:lnTo>
                    <a:pt x="0" y="29"/>
                  </a:lnTo>
                  <a:lnTo>
                    <a:pt x="0" y="27"/>
                  </a:lnTo>
                  <a:lnTo>
                    <a:pt x="1" y="25"/>
                  </a:lnTo>
                  <a:lnTo>
                    <a:pt x="3" y="23"/>
                  </a:lnTo>
                  <a:lnTo>
                    <a:pt x="5" y="21"/>
                  </a:lnTo>
                  <a:lnTo>
                    <a:pt x="6" y="19"/>
                  </a:lnTo>
                  <a:lnTo>
                    <a:pt x="9" y="18"/>
                  </a:lnTo>
                  <a:lnTo>
                    <a:pt x="14" y="15"/>
                  </a:lnTo>
                  <a:lnTo>
                    <a:pt x="20" y="12"/>
                  </a:lnTo>
                  <a:lnTo>
                    <a:pt x="28" y="9"/>
                  </a:lnTo>
                  <a:lnTo>
                    <a:pt x="34" y="6"/>
                  </a:lnTo>
                  <a:lnTo>
                    <a:pt x="41" y="3"/>
                  </a:lnTo>
                  <a:lnTo>
                    <a:pt x="46" y="1"/>
                  </a:lnTo>
                  <a:lnTo>
                    <a:pt x="50" y="0"/>
                  </a:lnTo>
                  <a:lnTo>
                    <a:pt x="54" y="0"/>
                  </a:lnTo>
                  <a:lnTo>
                    <a:pt x="59" y="0"/>
                  </a:lnTo>
                  <a:lnTo>
                    <a:pt x="62" y="1"/>
                  </a:lnTo>
                  <a:lnTo>
                    <a:pt x="66" y="2"/>
                  </a:lnTo>
                  <a:lnTo>
                    <a:pt x="70" y="3"/>
                  </a:lnTo>
                  <a:lnTo>
                    <a:pt x="75" y="6"/>
                  </a:lnTo>
                  <a:lnTo>
                    <a:pt x="79" y="9"/>
                  </a:lnTo>
                  <a:lnTo>
                    <a:pt x="85" y="12"/>
                  </a:lnTo>
                  <a:lnTo>
                    <a:pt x="113" y="31"/>
                  </a:lnTo>
                  <a:lnTo>
                    <a:pt x="136" y="49"/>
                  </a:lnTo>
                  <a:lnTo>
                    <a:pt x="143" y="53"/>
                  </a:lnTo>
                  <a:lnTo>
                    <a:pt x="148" y="56"/>
                  </a:lnTo>
                  <a:lnTo>
                    <a:pt x="152" y="58"/>
                  </a:lnTo>
                  <a:lnTo>
                    <a:pt x="156" y="59"/>
                  </a:lnTo>
                  <a:lnTo>
                    <a:pt x="161" y="61"/>
                  </a:lnTo>
                  <a:lnTo>
                    <a:pt x="166" y="62"/>
                  </a:lnTo>
                  <a:lnTo>
                    <a:pt x="170" y="62"/>
                  </a:lnTo>
                  <a:lnTo>
                    <a:pt x="174" y="62"/>
                  </a:lnTo>
                  <a:lnTo>
                    <a:pt x="178" y="62"/>
                  </a:lnTo>
                  <a:lnTo>
                    <a:pt x="182" y="60"/>
                  </a:lnTo>
                  <a:lnTo>
                    <a:pt x="185" y="59"/>
                  </a:lnTo>
                  <a:lnTo>
                    <a:pt x="188" y="57"/>
                  </a:lnTo>
                  <a:lnTo>
                    <a:pt x="192" y="55"/>
                  </a:lnTo>
                </a:path>
              </a:pathLst>
            </a:custGeom>
            <a:solidFill>
              <a:srgbClr val="FF0000"/>
            </a:solidFill>
            <a:ln w="12700" cap="rnd">
              <a:solidFill>
                <a:srgbClr val="FF0000"/>
              </a:solidFill>
              <a:round/>
              <a:headEnd/>
              <a:tailEnd/>
            </a:ln>
          </p:spPr>
          <p:txBody>
            <a:bodyPr/>
            <a:lstStyle/>
            <a:p>
              <a:endParaRPr lang="en-US"/>
            </a:p>
          </p:txBody>
        </p:sp>
      </p:grpSp>
    </p:spTree>
    <p:extLst>
      <p:ext uri="{BB962C8B-B14F-4D97-AF65-F5344CB8AC3E}">
        <p14:creationId xmlns:p14="http://schemas.microsoft.com/office/powerpoint/2010/main" val="1909219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12510</TotalTime>
  <Words>3066</Words>
  <Application>Microsoft Macintosh PowerPoint</Application>
  <PresentationFormat>On-screen Show (4:3)</PresentationFormat>
  <Paragraphs>242</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Introduction to GPS/GNSS Basics Vince Cronin (Baylor University) &amp; Shelley Olds (UNAVCO) Revisions by Beth Pratt-Sitaula (UNAVCO)</vt:lpstr>
      <vt:lpstr>GPS receivers all around us</vt:lpstr>
      <vt:lpstr>The Global Positioning System</vt:lpstr>
      <vt:lpstr>GPS Satellite</vt:lpstr>
      <vt:lpstr>Ground control stations</vt:lpstr>
      <vt:lpstr>Almanac &amp; Ephemeris data</vt:lpstr>
      <vt:lpstr>Consumer-grade GPS accuracy</vt:lpstr>
      <vt:lpstr>Anatomy of a High-precision  Permanent GPS Station</vt:lpstr>
      <vt:lpstr>High-precision GPS </vt:lpstr>
      <vt:lpstr>How satellite-receiver distance is measured</vt:lpstr>
      <vt:lpstr>GPS &amp; atomic clocks</vt:lpstr>
      <vt:lpstr>How actual location is determined</vt:lpstr>
      <vt:lpstr>Sources of Error</vt:lpstr>
      <vt:lpstr>GNSS/GPS stations globally</vt:lpstr>
      <vt:lpstr>Plate Boundary Observatory (PBO)</vt:lpstr>
      <vt:lpstr>Where is that chunk of crust going?</vt:lpstr>
      <vt:lpstr>GPS time series data</vt:lpstr>
      <vt:lpstr>GPS time series data</vt:lpstr>
      <vt:lpstr>Detrended GPS time data</vt:lpstr>
      <vt:lpstr>What is a site’s 3D speed?</vt:lpstr>
      <vt:lpstr>What compass direction is the site moving?</vt:lpstr>
      <vt:lpstr>Map view of velocity</vt:lpstr>
      <vt:lpstr>Two different velocities</vt:lpstr>
      <vt:lpstr>San Andreas Fault!</vt:lpstr>
      <vt:lpstr>Reference Frames</vt:lpstr>
      <vt:lpstr>Reference Frames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Beth Pratt-Sitaula</cp:lastModifiedBy>
  <cp:revision>130</cp:revision>
  <dcterms:created xsi:type="dcterms:W3CDTF">2009-11-03T20:08:15Z</dcterms:created>
  <dcterms:modified xsi:type="dcterms:W3CDTF">2018-05-23T15:47:40Z</dcterms:modified>
</cp:coreProperties>
</file>